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50.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60.xml" ContentType="application/vnd.openxmlformats-officedocument.presentationml.slide+xml"/>
  <Override PartName="/ppt/slides/slide4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17.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88" r:id="rId23"/>
    <p:sldId id="300" r:id="rId24"/>
    <p:sldId id="301" r:id="rId25"/>
    <p:sldId id="302" r:id="rId26"/>
    <p:sldId id="303" r:id="rId27"/>
    <p:sldId id="304" r:id="rId28"/>
    <p:sldId id="305" r:id="rId29"/>
    <p:sldId id="306" r:id="rId30"/>
    <p:sldId id="307" r:id="rId31"/>
    <p:sldId id="308" r:id="rId32"/>
    <p:sldId id="309" r:id="rId33"/>
    <p:sldId id="281" r:id="rId34"/>
    <p:sldId id="282" r:id="rId35"/>
    <p:sldId id="283" r:id="rId36"/>
    <p:sldId id="284" r:id="rId37"/>
    <p:sldId id="285" r:id="rId38"/>
    <p:sldId id="286" r:id="rId39"/>
    <p:sldId id="287" r:id="rId40"/>
    <p:sldId id="289" r:id="rId41"/>
    <p:sldId id="290" r:id="rId42"/>
    <p:sldId id="291" r:id="rId43"/>
    <p:sldId id="292" r:id="rId44"/>
    <p:sldId id="293" r:id="rId45"/>
    <p:sldId id="294" r:id="rId46"/>
    <p:sldId id="295" r:id="rId47"/>
    <p:sldId id="310" r:id="rId48"/>
    <p:sldId id="311" r:id="rId49"/>
    <p:sldId id="312" r:id="rId50"/>
    <p:sldId id="313" r:id="rId51"/>
    <p:sldId id="296" r:id="rId52"/>
    <p:sldId id="297" r:id="rId53"/>
    <p:sldId id="298" r:id="rId54"/>
    <p:sldId id="299" r:id="rId55"/>
    <p:sldId id="314" r:id="rId56"/>
    <p:sldId id="315" r:id="rId57"/>
    <p:sldId id="316" r:id="rId58"/>
    <p:sldId id="317" r:id="rId59"/>
    <p:sldId id="318" r:id="rId60"/>
    <p:sldId id="31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A39155-BE1F-4B1F-B94E-01CA66D7F7B5}"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6DD2C8-9422-439D-8C18-B96B4D903BF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419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A39155-BE1F-4B1F-B94E-01CA66D7F7B5}"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6DD2C8-9422-439D-8C18-B96B4D903BFC}" type="slidenum">
              <a:rPr lang="en-IN" smtClean="0"/>
              <a:t>‹#›</a:t>
            </a:fld>
            <a:endParaRPr lang="en-IN"/>
          </a:p>
        </p:txBody>
      </p:sp>
    </p:spTree>
    <p:extLst>
      <p:ext uri="{BB962C8B-B14F-4D97-AF65-F5344CB8AC3E}">
        <p14:creationId xmlns:p14="http://schemas.microsoft.com/office/powerpoint/2010/main" val="1716022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A39155-BE1F-4B1F-B94E-01CA66D7F7B5}"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6DD2C8-9422-439D-8C18-B96B4D903BFC}" type="slidenum">
              <a:rPr lang="en-IN" smtClean="0"/>
              <a:t>‹#›</a:t>
            </a:fld>
            <a:endParaRPr lang="en-IN"/>
          </a:p>
        </p:txBody>
      </p:sp>
    </p:spTree>
    <p:extLst>
      <p:ext uri="{BB962C8B-B14F-4D97-AF65-F5344CB8AC3E}">
        <p14:creationId xmlns:p14="http://schemas.microsoft.com/office/powerpoint/2010/main" val="361016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A39155-BE1F-4B1F-B94E-01CA66D7F7B5}"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6DD2C8-9422-439D-8C18-B96B4D903BFC}" type="slidenum">
              <a:rPr lang="en-IN" smtClean="0"/>
              <a:t>‹#›</a:t>
            </a:fld>
            <a:endParaRPr lang="en-IN"/>
          </a:p>
        </p:txBody>
      </p:sp>
    </p:spTree>
    <p:extLst>
      <p:ext uri="{BB962C8B-B14F-4D97-AF65-F5344CB8AC3E}">
        <p14:creationId xmlns:p14="http://schemas.microsoft.com/office/powerpoint/2010/main" val="512254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A39155-BE1F-4B1F-B94E-01CA66D7F7B5}"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6DD2C8-9422-439D-8C18-B96B4D903BF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708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A39155-BE1F-4B1F-B94E-01CA66D7F7B5}"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6DD2C8-9422-439D-8C18-B96B4D903BFC}" type="slidenum">
              <a:rPr lang="en-IN" smtClean="0"/>
              <a:t>‹#›</a:t>
            </a:fld>
            <a:endParaRPr lang="en-IN"/>
          </a:p>
        </p:txBody>
      </p:sp>
    </p:spTree>
    <p:extLst>
      <p:ext uri="{BB962C8B-B14F-4D97-AF65-F5344CB8AC3E}">
        <p14:creationId xmlns:p14="http://schemas.microsoft.com/office/powerpoint/2010/main" val="628878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A39155-BE1F-4B1F-B94E-01CA66D7F7B5}" type="datetimeFigureOut">
              <a:rPr lang="en-IN" smtClean="0"/>
              <a:t>05-04-2022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6DD2C8-9422-439D-8C18-B96B4D903BFC}" type="slidenum">
              <a:rPr lang="en-IN" smtClean="0"/>
              <a:t>‹#›</a:t>
            </a:fld>
            <a:endParaRPr lang="en-IN"/>
          </a:p>
        </p:txBody>
      </p:sp>
    </p:spTree>
    <p:extLst>
      <p:ext uri="{BB962C8B-B14F-4D97-AF65-F5344CB8AC3E}">
        <p14:creationId xmlns:p14="http://schemas.microsoft.com/office/powerpoint/2010/main" val="11450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A39155-BE1F-4B1F-B94E-01CA66D7F7B5}" type="datetimeFigureOut">
              <a:rPr lang="en-IN" smtClean="0"/>
              <a:t>05-04-2022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6DD2C8-9422-439D-8C18-B96B4D903BFC}" type="slidenum">
              <a:rPr lang="en-IN" smtClean="0"/>
              <a:t>‹#›</a:t>
            </a:fld>
            <a:endParaRPr lang="en-IN"/>
          </a:p>
        </p:txBody>
      </p:sp>
    </p:spTree>
    <p:extLst>
      <p:ext uri="{BB962C8B-B14F-4D97-AF65-F5344CB8AC3E}">
        <p14:creationId xmlns:p14="http://schemas.microsoft.com/office/powerpoint/2010/main" val="1647590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A39155-BE1F-4B1F-B94E-01CA66D7F7B5}" type="datetimeFigureOut">
              <a:rPr lang="en-IN" smtClean="0"/>
              <a:t>05-04-2022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C6DD2C8-9422-439D-8C18-B96B4D903BFC}" type="slidenum">
              <a:rPr lang="en-IN" smtClean="0"/>
              <a:t>‹#›</a:t>
            </a:fld>
            <a:endParaRPr lang="en-IN"/>
          </a:p>
        </p:txBody>
      </p:sp>
    </p:spTree>
    <p:extLst>
      <p:ext uri="{BB962C8B-B14F-4D97-AF65-F5344CB8AC3E}">
        <p14:creationId xmlns:p14="http://schemas.microsoft.com/office/powerpoint/2010/main" val="118682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A39155-BE1F-4B1F-B94E-01CA66D7F7B5}" type="datetimeFigureOut">
              <a:rPr lang="en-IN" smtClean="0"/>
              <a:t>05-04-2022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C6DD2C8-9422-439D-8C18-B96B4D903BFC}" type="slidenum">
              <a:rPr lang="en-IN" smtClean="0"/>
              <a:t>‹#›</a:t>
            </a:fld>
            <a:endParaRPr lang="en-IN"/>
          </a:p>
        </p:txBody>
      </p:sp>
    </p:spTree>
    <p:extLst>
      <p:ext uri="{BB962C8B-B14F-4D97-AF65-F5344CB8AC3E}">
        <p14:creationId xmlns:p14="http://schemas.microsoft.com/office/powerpoint/2010/main" val="2979628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0A39155-BE1F-4B1F-B94E-01CA66D7F7B5}"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6DD2C8-9422-439D-8C18-B96B4D903BFC}" type="slidenum">
              <a:rPr lang="en-IN" smtClean="0"/>
              <a:t>‹#›</a:t>
            </a:fld>
            <a:endParaRPr lang="en-IN"/>
          </a:p>
        </p:txBody>
      </p:sp>
    </p:spTree>
    <p:extLst>
      <p:ext uri="{BB962C8B-B14F-4D97-AF65-F5344CB8AC3E}">
        <p14:creationId xmlns:p14="http://schemas.microsoft.com/office/powerpoint/2010/main" val="3924064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A39155-BE1F-4B1F-B94E-01CA66D7F7B5}" type="datetimeFigureOut">
              <a:rPr lang="en-IN" smtClean="0"/>
              <a:t>05-04-2022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C6DD2C8-9422-439D-8C18-B96B4D903BF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01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Unit VI </a:t>
            </a:r>
          </a:p>
        </p:txBody>
      </p:sp>
      <p:sp>
        <p:nvSpPr>
          <p:cNvPr id="3" name="Subtitle 2"/>
          <p:cNvSpPr>
            <a:spLocks noGrp="1"/>
          </p:cNvSpPr>
          <p:nvPr>
            <p:ph type="subTitle" idx="1"/>
          </p:nvPr>
        </p:nvSpPr>
        <p:spPr/>
        <p:txBody>
          <a:bodyPr>
            <a:normAutofit/>
          </a:bodyPr>
          <a:lstStyle/>
          <a:p>
            <a:r>
              <a:rPr lang="en-IN" sz="4400" b="1" dirty="0">
                <a:solidFill>
                  <a:schemeClr val="tx1"/>
                </a:solidFill>
              </a:rPr>
              <a:t>WEB APPLICATION DEPLOYMENT </a:t>
            </a:r>
          </a:p>
        </p:txBody>
      </p:sp>
    </p:spTree>
    <p:extLst>
      <p:ext uri="{BB962C8B-B14F-4D97-AF65-F5344CB8AC3E}">
        <p14:creationId xmlns:p14="http://schemas.microsoft.com/office/powerpoint/2010/main" val="1402318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85367"/>
            <a:ext cx="10058400" cy="1450757"/>
          </a:xfrm>
        </p:spPr>
        <p:txBody>
          <a:bodyPr>
            <a:normAutofit/>
          </a:bodyPr>
          <a:lstStyle/>
          <a:p>
            <a:r>
              <a:rPr lang="en-IN" sz="4000" b="1" dirty="0"/>
              <a:t>Create AWS Free Tier Account</a:t>
            </a:r>
            <a:r>
              <a:rPr lang="en-IN" sz="4000" dirty="0"/>
              <a:t/>
            </a:r>
            <a:br>
              <a:rPr lang="en-IN" sz="4000" dirty="0"/>
            </a:br>
            <a:endParaRPr lang="en-IN" sz="4000" dirty="0"/>
          </a:p>
        </p:txBody>
      </p:sp>
      <p:pic>
        <p:nvPicPr>
          <p:cNvPr id="4" name="Content Placeholder 3"/>
          <p:cNvPicPr>
            <a:picLocks noGrp="1"/>
          </p:cNvPicPr>
          <p:nvPr>
            <p:ph idx="1"/>
          </p:nvPr>
        </p:nvPicPr>
        <p:blipFill>
          <a:blip r:embed="rId2"/>
          <a:stretch>
            <a:fillRect/>
          </a:stretch>
        </p:blipFill>
        <p:spPr>
          <a:xfrm>
            <a:off x="2385752" y="2663683"/>
            <a:ext cx="6758247" cy="3487736"/>
          </a:xfrm>
          <a:prstGeom prst="rect">
            <a:avLst/>
          </a:prstGeom>
        </p:spPr>
      </p:pic>
      <p:sp>
        <p:nvSpPr>
          <p:cNvPr id="5" name="Rectangle 4"/>
          <p:cNvSpPr/>
          <p:nvPr/>
        </p:nvSpPr>
        <p:spPr>
          <a:xfrm>
            <a:off x="1316182" y="1623921"/>
            <a:ext cx="6096000" cy="1015663"/>
          </a:xfrm>
          <a:prstGeom prst="rect">
            <a:avLst/>
          </a:prstGeom>
        </p:spPr>
        <p:txBody>
          <a:bodyPr>
            <a:spAutoFit/>
          </a:bodyPr>
          <a:lstStyle/>
          <a:p>
            <a:pPr algn="just">
              <a:lnSpc>
                <a:spcPct val="150000"/>
              </a:lnSpc>
              <a:spcAft>
                <a:spcPts val="0"/>
              </a:spcAft>
            </a:pPr>
            <a:r>
              <a:rPr lang="en-IN" sz="2000" b="1" dirty="0">
                <a:latin typeface="Calibri" panose="020F0502020204030204" pitchFamily="34" charset="0"/>
                <a:ea typeface="Times New Roman" panose="02020603050405020304" pitchFamily="18" charset="0"/>
                <a:cs typeface="Calibri" panose="020F0502020204030204" pitchFamily="34" charset="0"/>
              </a:rPr>
              <a:t>Step 1 – Visiting the Signup Page</a:t>
            </a:r>
            <a:endParaRPr lang="en-IN" sz="1600" b="1" dirty="0" smtClean="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dirty="0">
                <a:latin typeface="Calibri" panose="020F0502020204030204" pitchFamily="34" charset="0"/>
                <a:ea typeface="Times New Roman" panose="02020603050405020304" pitchFamily="18" charset="0"/>
                <a:cs typeface="Calibri" panose="020F0502020204030204" pitchFamily="34" charset="0"/>
              </a:rPr>
              <a:t>Go to https://aws.amazon.com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4898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094" y="228216"/>
            <a:ext cx="3315267" cy="407035"/>
          </a:xfrm>
          <a:prstGeom prst="rect">
            <a:avLst/>
          </a:prstGeom>
        </p:spPr>
        <p:txBody>
          <a:bodyPr wrap="none">
            <a:spAutoFit/>
          </a:bodyPr>
          <a:lstStyle/>
          <a:p>
            <a:pPr algn="just">
              <a:lnSpc>
                <a:spcPct val="107000"/>
              </a:lnSpc>
              <a:spcAft>
                <a:spcPts val="0"/>
              </a:spcAft>
            </a:pPr>
            <a:r>
              <a:rPr lang="en-IN" sz="2000" b="1" dirty="0">
                <a:latin typeface="Calibri" panose="020F0502020204030204" pitchFamily="34" charset="0"/>
                <a:ea typeface="Times New Roman" panose="02020603050405020304" pitchFamily="18" charset="0"/>
                <a:cs typeface="Calibri" panose="020F0502020204030204" pitchFamily="34" charset="0"/>
              </a:rPr>
              <a:t>Step 2 – Entering User Details</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667153" y="820160"/>
            <a:ext cx="10984519" cy="5372822"/>
          </a:xfrm>
          <a:prstGeom prst="rect">
            <a:avLst/>
          </a:prstGeom>
        </p:spPr>
      </p:pic>
    </p:spTree>
    <p:extLst>
      <p:ext uri="{BB962C8B-B14F-4D97-AF65-F5344CB8AC3E}">
        <p14:creationId xmlns:p14="http://schemas.microsoft.com/office/powerpoint/2010/main" val="39767498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66044" y="338223"/>
            <a:ext cx="11335011" cy="6034867"/>
          </a:xfrm>
          <a:prstGeom prst="rect">
            <a:avLst/>
          </a:prstGeom>
        </p:spPr>
      </p:pic>
    </p:spTree>
    <p:extLst>
      <p:ext uri="{BB962C8B-B14F-4D97-AF65-F5344CB8AC3E}">
        <p14:creationId xmlns:p14="http://schemas.microsoft.com/office/powerpoint/2010/main" val="15794234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081" y="244831"/>
            <a:ext cx="4475328" cy="425501"/>
          </a:xfrm>
          <a:prstGeom prst="rect">
            <a:avLst/>
          </a:prstGeom>
        </p:spPr>
        <p:txBody>
          <a:bodyPr wrap="none">
            <a:spAutoFit/>
          </a:bodyPr>
          <a:lstStyle/>
          <a:p>
            <a:pPr algn="just">
              <a:lnSpc>
                <a:spcPct val="115000"/>
              </a:lnSpc>
              <a:spcAft>
                <a:spcPts val="0"/>
              </a:spcAft>
            </a:pPr>
            <a:r>
              <a:rPr lang="en-IN" sz="2000" b="1" dirty="0">
                <a:latin typeface="Calibri" panose="020F0502020204030204" pitchFamily="34" charset="0"/>
                <a:ea typeface="Times New Roman" panose="02020603050405020304" pitchFamily="18" charset="0"/>
                <a:cs typeface="Calibri" panose="020F0502020204030204" pitchFamily="34" charset="0"/>
              </a:rPr>
              <a:t>Step 3 – Filling up the Credit Card details</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805698" y="942109"/>
            <a:ext cx="11192337" cy="5389418"/>
          </a:xfrm>
          <a:prstGeom prst="rect">
            <a:avLst/>
          </a:prstGeom>
        </p:spPr>
      </p:pic>
    </p:spTree>
    <p:extLst>
      <p:ext uri="{BB962C8B-B14F-4D97-AF65-F5344CB8AC3E}">
        <p14:creationId xmlns:p14="http://schemas.microsoft.com/office/powerpoint/2010/main" val="30327724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0476" y="255924"/>
            <a:ext cx="3386248" cy="407035"/>
          </a:xfrm>
          <a:prstGeom prst="rect">
            <a:avLst/>
          </a:prstGeom>
        </p:spPr>
        <p:txBody>
          <a:bodyPr wrap="none">
            <a:spAutoFit/>
          </a:bodyPr>
          <a:lstStyle/>
          <a:p>
            <a:pPr algn="just">
              <a:lnSpc>
                <a:spcPct val="107000"/>
              </a:lnSpc>
              <a:spcAft>
                <a:spcPts val="800"/>
              </a:spcAft>
            </a:pPr>
            <a:r>
              <a:rPr lang="en-IN" sz="2000" b="1" dirty="0">
                <a:latin typeface="Calibri" panose="020F0502020204030204" pitchFamily="34" charset="0"/>
                <a:ea typeface="Times New Roman" panose="02020603050405020304" pitchFamily="18" charset="0"/>
                <a:cs typeface="Calibri" panose="020F0502020204030204" pitchFamily="34" charset="0"/>
              </a:rPr>
              <a:t>Step 4 – Identity Confirmation</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https://lh6.googleusercontent.com/4ddkBDRA7u9i53NmbAgcecKX5XEZKrRbhdz3WYlnmds4N-8dNJuyZHBxBLYLo-M_LgSWbMeMRFH5eEPzsTKcPwCieWhm1xPC9Ejq7dx7B3Q0IW4NxNSfTMDWqkew-fRvkw"/>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172" y="819351"/>
            <a:ext cx="11123064" cy="5429049"/>
          </a:xfrm>
          <a:prstGeom prst="rect">
            <a:avLst/>
          </a:prstGeom>
          <a:noFill/>
          <a:ln>
            <a:noFill/>
          </a:ln>
        </p:spPr>
      </p:pic>
    </p:spTree>
    <p:extLst>
      <p:ext uri="{BB962C8B-B14F-4D97-AF65-F5344CB8AC3E}">
        <p14:creationId xmlns:p14="http://schemas.microsoft.com/office/powerpoint/2010/main" val="10670903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lh6.googleusercontent.com/cGcb6jq2fyPxDHrvJVXZo77Yr2PHezPGSmsG0Nc1AAKqUJE0xumWIwf0PeGQw0c4HHmC3hiWjm3vaEewy3i7iC_7eszHA2z23kwPoDgJgIBl-SG8k5G6ZSaq5yEFj2iHAQ"/>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317" y="775074"/>
            <a:ext cx="11109209" cy="5584162"/>
          </a:xfrm>
          <a:prstGeom prst="rect">
            <a:avLst/>
          </a:prstGeom>
          <a:noFill/>
          <a:ln>
            <a:noFill/>
          </a:ln>
        </p:spPr>
      </p:pic>
    </p:spTree>
    <p:extLst>
      <p:ext uri="{BB962C8B-B14F-4D97-AF65-F5344CB8AC3E}">
        <p14:creationId xmlns:p14="http://schemas.microsoft.com/office/powerpoint/2010/main" val="2712873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519" y="311342"/>
            <a:ext cx="3668055" cy="407035"/>
          </a:xfrm>
          <a:prstGeom prst="rect">
            <a:avLst/>
          </a:prstGeom>
        </p:spPr>
        <p:txBody>
          <a:bodyPr wrap="none">
            <a:spAutoFit/>
          </a:bodyPr>
          <a:lstStyle/>
          <a:p>
            <a:pPr algn="just">
              <a:lnSpc>
                <a:spcPct val="107000"/>
              </a:lnSpc>
              <a:spcAft>
                <a:spcPts val="800"/>
              </a:spcAft>
            </a:pPr>
            <a:r>
              <a:rPr lang="en-IN" sz="2000" b="1" dirty="0">
                <a:latin typeface="Calibri" panose="020F0502020204030204" pitchFamily="34" charset="0"/>
                <a:ea typeface="Times New Roman" panose="02020603050405020304" pitchFamily="18" charset="0"/>
                <a:cs typeface="Calibri" panose="020F0502020204030204" pitchFamily="34" charset="0"/>
              </a:rPr>
              <a:t>Step 5 – Selecting a Support Plan</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https://lh5.googleusercontent.com/gHfPOo4_XoZBROqAQ8DwgTmKwQc3yiyzGrTNErOVy7M1rnjtLITu8by31lzClU_RUcTOAH5VodVVYwB0qjgxsgqXcN4LsBLR4be9uw0h03bvMMWcUnyaqyWRgAhA-G5wH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63" y="989936"/>
            <a:ext cx="10859828" cy="5300028"/>
          </a:xfrm>
          <a:prstGeom prst="rect">
            <a:avLst/>
          </a:prstGeom>
          <a:noFill/>
          <a:ln>
            <a:noFill/>
          </a:ln>
        </p:spPr>
      </p:pic>
    </p:spTree>
    <p:extLst>
      <p:ext uri="{BB962C8B-B14F-4D97-AF65-F5344CB8AC3E}">
        <p14:creationId xmlns:p14="http://schemas.microsoft.com/office/powerpoint/2010/main" val="3617133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325" y="494216"/>
            <a:ext cx="11566312" cy="5449384"/>
          </a:xfrm>
          <a:prstGeom prst="rect">
            <a:avLst/>
          </a:prstGeom>
        </p:spPr>
      </p:pic>
    </p:spTree>
    <p:extLst>
      <p:ext uri="{BB962C8B-B14F-4D97-AF65-F5344CB8AC3E}">
        <p14:creationId xmlns:p14="http://schemas.microsoft.com/office/powerpoint/2010/main" val="1211690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6089" y="279462"/>
            <a:ext cx="3069686" cy="400110"/>
          </a:xfrm>
          <a:prstGeom prst="rect">
            <a:avLst/>
          </a:prstGeom>
        </p:spPr>
        <p:txBody>
          <a:bodyPr wrap="none">
            <a:spAutoFit/>
          </a:bodyPr>
          <a:lstStyle/>
          <a:p>
            <a:r>
              <a:rPr lang="en-IN" sz="2000" b="1" dirty="0">
                <a:latin typeface="Calibri" panose="020F0502020204030204" pitchFamily="34" charset="0"/>
                <a:ea typeface="Times New Roman" panose="02020603050405020304" pitchFamily="18" charset="0"/>
              </a:rPr>
              <a:t>AWS Management Console</a:t>
            </a:r>
            <a:endParaRPr lang="en-IN" sz="2000" dirty="0"/>
          </a:p>
        </p:txBody>
      </p:sp>
      <p:pic>
        <p:nvPicPr>
          <p:cNvPr id="3" name="Picture 2" descr="https://lh3.googleusercontent.com/xKXMGHJHvZYLqrLXF-6g5MsCxeHw7oBQhemBz1_B0FNz2XN91JO2EjLN9bOjnNUY7mgLblQEPPsTayw8Bz6oc6QtxgjvbeHoozYVURyIlDFtGsefCkp4MV5B0T1qHjGoq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089" y="828876"/>
            <a:ext cx="11043184" cy="5405669"/>
          </a:xfrm>
          <a:prstGeom prst="rect">
            <a:avLst/>
          </a:prstGeom>
          <a:noFill/>
          <a:ln>
            <a:noFill/>
          </a:ln>
        </p:spPr>
      </p:pic>
    </p:spTree>
    <p:extLst>
      <p:ext uri="{BB962C8B-B14F-4D97-AF65-F5344CB8AC3E}">
        <p14:creationId xmlns:p14="http://schemas.microsoft.com/office/powerpoint/2010/main" val="1703610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t> AWS Elastic Compute</a:t>
            </a:r>
          </a:p>
        </p:txBody>
      </p:sp>
      <p:sp>
        <p:nvSpPr>
          <p:cNvPr id="3" name="Content Placeholder 2"/>
          <p:cNvSpPr>
            <a:spLocks noGrp="1"/>
          </p:cNvSpPr>
          <p:nvPr>
            <p:ph idx="1"/>
          </p:nvPr>
        </p:nvSpPr>
        <p:spPr/>
        <p:txBody>
          <a:bodyPr>
            <a:normAutofit/>
          </a:bodyPr>
          <a:lstStyle/>
          <a:p>
            <a:pPr algn="just">
              <a:lnSpc>
                <a:spcPct val="150000"/>
              </a:lnSpc>
              <a:buFont typeface="Wingdings" panose="05000000000000000000" pitchFamily="2" charset="2"/>
              <a:buChar char="§"/>
            </a:pPr>
            <a:r>
              <a:rPr lang="en-IN" dirty="0" smtClean="0"/>
              <a:t> Amazon </a:t>
            </a:r>
            <a:r>
              <a:rPr lang="en-IN" dirty="0"/>
              <a:t>EC2 (Elastic Compute Cloud), one of Amazon Web Services’ most well-known services, offers businesses the ability to run applications on the public cloud</a:t>
            </a:r>
            <a:r>
              <a:rPr lang="en-IN" dirty="0" smtClean="0"/>
              <a:t>.</a:t>
            </a:r>
          </a:p>
          <a:p>
            <a:pPr algn="just">
              <a:lnSpc>
                <a:spcPct val="150000"/>
              </a:lnSpc>
              <a:buFont typeface="Wingdings" panose="05000000000000000000" pitchFamily="2" charset="2"/>
              <a:buChar char="§"/>
            </a:pPr>
            <a:r>
              <a:rPr lang="en-US" dirty="0" smtClean="0"/>
              <a:t> </a:t>
            </a:r>
            <a:r>
              <a:rPr lang="en-IN" dirty="0"/>
              <a:t>A</a:t>
            </a:r>
            <a:r>
              <a:rPr lang="en-IN" dirty="0" smtClean="0"/>
              <a:t>n </a:t>
            </a:r>
            <a:r>
              <a:rPr lang="en-IN" dirty="0"/>
              <a:t>EC2 is a virtual machine that represents a physical server for you to deploy your applications</a:t>
            </a:r>
            <a:r>
              <a:rPr lang="en-IN" dirty="0" smtClean="0"/>
              <a:t>.</a:t>
            </a:r>
          </a:p>
          <a:p>
            <a:pPr algn="just">
              <a:lnSpc>
                <a:spcPct val="150000"/>
              </a:lnSpc>
              <a:buFont typeface="Wingdings" panose="05000000000000000000" pitchFamily="2" charset="2"/>
              <a:buChar char="§"/>
            </a:pPr>
            <a:r>
              <a:rPr lang="en-IN" dirty="0"/>
              <a:t> EC2 instances have a unique feature that is fundamental to cloud computing called Auto-Scaling Groups. </a:t>
            </a:r>
          </a:p>
          <a:p>
            <a:pPr algn="just">
              <a:lnSpc>
                <a:spcPct val="150000"/>
              </a:lnSpc>
              <a:buFont typeface="Wingdings" panose="05000000000000000000" pitchFamily="2" charset="2"/>
              <a:buChar char="§"/>
            </a:pPr>
            <a:r>
              <a:rPr lang="en-IN" dirty="0" smtClean="0"/>
              <a:t> </a:t>
            </a:r>
            <a:r>
              <a:rPr lang="en-IN" b="1" dirty="0"/>
              <a:t>IN OTHER WORDS</a:t>
            </a:r>
            <a:endParaRPr lang="en-IN" dirty="0"/>
          </a:p>
          <a:p>
            <a:r>
              <a:rPr lang="en-IN" dirty="0"/>
              <a:t>A custom rubber band that can stretch for building applications.</a:t>
            </a:r>
          </a:p>
          <a:p>
            <a:pPr algn="just">
              <a:lnSpc>
                <a:spcPct val="150000"/>
              </a:lnSpc>
              <a:buFont typeface="Wingdings" panose="05000000000000000000" pitchFamily="2" charset="2"/>
              <a:buChar char="§"/>
            </a:pPr>
            <a:endParaRPr lang="en-IN" dirty="0"/>
          </a:p>
          <a:p>
            <a:endParaRPr lang="en-IN" dirty="0"/>
          </a:p>
        </p:txBody>
      </p:sp>
    </p:spTree>
    <p:extLst>
      <p:ext uri="{BB962C8B-B14F-4D97-AF65-F5344CB8AC3E}">
        <p14:creationId xmlns:p14="http://schemas.microsoft.com/office/powerpoint/2010/main" val="441978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971" y="175767"/>
            <a:ext cx="10058400" cy="1450757"/>
          </a:xfrm>
        </p:spPr>
        <p:txBody>
          <a:bodyPr>
            <a:normAutofit/>
          </a:bodyPr>
          <a:lstStyle/>
          <a:p>
            <a:pPr algn="just">
              <a:lnSpc>
                <a:spcPct val="150000"/>
              </a:lnSpc>
            </a:pPr>
            <a:r>
              <a:rPr lang="en-IN" sz="4000" b="1" dirty="0"/>
              <a:t>What is Cloud Computing?</a:t>
            </a:r>
            <a:endParaRPr lang="en-IN" sz="4000" dirty="0"/>
          </a:p>
        </p:txBody>
      </p:sp>
      <p:sp>
        <p:nvSpPr>
          <p:cNvPr id="3" name="Content Placeholder 2"/>
          <p:cNvSpPr>
            <a:spLocks noGrp="1"/>
          </p:cNvSpPr>
          <p:nvPr>
            <p:ph idx="1"/>
          </p:nvPr>
        </p:nvSpPr>
        <p:spPr>
          <a:xfrm>
            <a:off x="1221971" y="1792778"/>
            <a:ext cx="10058400" cy="4023360"/>
          </a:xfrm>
        </p:spPr>
        <p:txBody>
          <a:bodyPr/>
          <a:lstStyle/>
          <a:p>
            <a:pPr algn="just">
              <a:lnSpc>
                <a:spcPct val="150000"/>
              </a:lnSpc>
            </a:pPr>
            <a:r>
              <a:rPr lang="en-IN" b="1" dirty="0" smtClean="0"/>
              <a:t>Cloud </a:t>
            </a:r>
            <a:r>
              <a:rPr lang="en-IN" b="1" dirty="0"/>
              <a:t>Computing</a:t>
            </a:r>
            <a:r>
              <a:rPr lang="en-IN" dirty="0"/>
              <a:t> is defined as storing and accessing of </a:t>
            </a:r>
            <a:endParaRPr lang="en-IN" dirty="0" smtClean="0"/>
          </a:p>
          <a:p>
            <a:pPr algn="just">
              <a:lnSpc>
                <a:spcPct val="150000"/>
              </a:lnSpc>
            </a:pPr>
            <a:r>
              <a:rPr lang="en-IN" dirty="0" smtClean="0"/>
              <a:t>data </a:t>
            </a:r>
            <a:r>
              <a:rPr lang="en-IN" dirty="0"/>
              <a:t>and computing services over the internet. </a:t>
            </a:r>
            <a:endParaRPr lang="en-IN" dirty="0" smtClean="0"/>
          </a:p>
          <a:p>
            <a:pPr algn="just">
              <a:lnSpc>
                <a:spcPct val="150000"/>
              </a:lnSpc>
              <a:buFont typeface="Wingdings" panose="05000000000000000000" pitchFamily="2" charset="2"/>
              <a:buChar char="§"/>
            </a:pPr>
            <a:r>
              <a:rPr lang="en-IN" dirty="0" smtClean="0"/>
              <a:t> The </a:t>
            </a:r>
            <a:r>
              <a:rPr lang="en-IN" dirty="0"/>
              <a:t>main purpose of cloud computing is to give access to </a:t>
            </a:r>
            <a:endParaRPr lang="en-IN" dirty="0" smtClean="0"/>
          </a:p>
          <a:p>
            <a:pPr algn="just">
              <a:lnSpc>
                <a:spcPct val="150000"/>
              </a:lnSpc>
            </a:pPr>
            <a:r>
              <a:rPr lang="en-IN" dirty="0" smtClean="0"/>
              <a:t>data </a:t>
            </a:r>
            <a:r>
              <a:rPr lang="en-IN" dirty="0"/>
              <a:t>centers to many users. Users can also access data from a remote server</a:t>
            </a:r>
            <a:r>
              <a:rPr lang="en-IN" dirty="0" smtClean="0"/>
              <a:t>.</a:t>
            </a:r>
          </a:p>
          <a:p>
            <a:pPr algn="just">
              <a:lnSpc>
                <a:spcPct val="150000"/>
              </a:lnSpc>
              <a:buFont typeface="Wingdings" panose="05000000000000000000" pitchFamily="2" charset="2"/>
              <a:buChar char="§"/>
            </a:pPr>
            <a:r>
              <a:rPr lang="en-IN" dirty="0" smtClean="0"/>
              <a:t> A </a:t>
            </a:r>
            <a:r>
              <a:rPr lang="en-IN" dirty="0"/>
              <a:t>cloud can be private or public. </a:t>
            </a:r>
          </a:p>
          <a:p>
            <a:endParaRPr lang="en-IN" dirty="0"/>
          </a:p>
        </p:txBody>
      </p:sp>
      <p:pic>
        <p:nvPicPr>
          <p:cNvPr id="4" name="Picture 3" descr=" Cloud Computing for Beginners"/>
          <p:cNvPicPr/>
          <p:nvPr/>
        </p:nvPicPr>
        <p:blipFill>
          <a:blip r:embed="rId2">
            <a:extLst>
              <a:ext uri="{28A0092B-C50C-407E-A947-70E740481C1C}">
                <a14:useLocalDpi xmlns:a14="http://schemas.microsoft.com/office/drawing/2010/main" val="0"/>
              </a:ext>
            </a:extLst>
          </a:blip>
          <a:srcRect/>
          <a:stretch>
            <a:fillRect/>
          </a:stretch>
        </p:blipFill>
        <p:spPr bwMode="auto">
          <a:xfrm>
            <a:off x="7994073" y="1792778"/>
            <a:ext cx="3494116" cy="2063808"/>
          </a:xfrm>
          <a:prstGeom prst="rect">
            <a:avLst/>
          </a:prstGeom>
          <a:noFill/>
          <a:ln>
            <a:noFill/>
          </a:ln>
        </p:spPr>
      </p:pic>
    </p:spTree>
    <p:extLst>
      <p:ext uri="{BB962C8B-B14F-4D97-AF65-F5344CB8AC3E}">
        <p14:creationId xmlns:p14="http://schemas.microsoft.com/office/powerpoint/2010/main" val="102021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Features of AWS EC2</a:t>
            </a:r>
            <a:endParaRPr lang="en-IN" sz="4000" b="1" dirty="0"/>
          </a:p>
        </p:txBody>
      </p:sp>
      <p:sp>
        <p:nvSpPr>
          <p:cNvPr id="3" name="Content Placeholder 2"/>
          <p:cNvSpPr>
            <a:spLocks noGrp="1"/>
          </p:cNvSpPr>
          <p:nvPr>
            <p:ph idx="1"/>
          </p:nvPr>
        </p:nvSpPr>
        <p:spPr>
          <a:xfrm>
            <a:off x="1097280" y="1737360"/>
            <a:ext cx="10058400" cy="4621876"/>
          </a:xfrm>
        </p:spPr>
        <p:txBody>
          <a:bodyPr>
            <a:normAutofit fontScale="70000" lnSpcReduction="20000"/>
          </a:bodyPr>
          <a:lstStyle/>
          <a:p>
            <a:pPr algn="just">
              <a:lnSpc>
                <a:spcPct val="120000"/>
              </a:lnSpc>
              <a:buFont typeface="Wingdings" panose="05000000000000000000" pitchFamily="2" charset="2"/>
              <a:buChar char="§"/>
            </a:pPr>
            <a:r>
              <a:rPr lang="en-IN" sz="2300" b="1" dirty="0"/>
              <a:t>Global </a:t>
            </a:r>
            <a:r>
              <a:rPr lang="en-IN" sz="2300" b="1" dirty="0" smtClean="0"/>
              <a:t>Infrastructure</a:t>
            </a:r>
          </a:p>
          <a:p>
            <a:pPr lvl="1" algn="just">
              <a:lnSpc>
                <a:spcPct val="120000"/>
              </a:lnSpc>
              <a:buFont typeface="Wingdings" panose="05000000000000000000" pitchFamily="2" charset="2"/>
              <a:buChar char="§"/>
            </a:pPr>
            <a:r>
              <a:rPr lang="en-IN" sz="2100" b="1" dirty="0" smtClean="0"/>
              <a:t>Multiple Locations</a:t>
            </a:r>
            <a:endParaRPr lang="en-IN" sz="2100" dirty="0"/>
          </a:p>
          <a:p>
            <a:pPr lvl="1" algn="just">
              <a:lnSpc>
                <a:spcPct val="120000"/>
              </a:lnSpc>
              <a:buFont typeface="Wingdings" panose="05000000000000000000" pitchFamily="2" charset="2"/>
              <a:buChar char="§"/>
            </a:pPr>
            <a:r>
              <a:rPr lang="en-IN" sz="2100" b="1" dirty="0" smtClean="0"/>
              <a:t>Choice </a:t>
            </a:r>
            <a:r>
              <a:rPr lang="en-IN" sz="2100" b="1" dirty="0"/>
              <a:t>of operating systems and </a:t>
            </a:r>
            <a:r>
              <a:rPr lang="en-IN" sz="2100" b="1" dirty="0" smtClean="0"/>
              <a:t>software</a:t>
            </a:r>
            <a:endParaRPr lang="en-IN" sz="2100" dirty="0"/>
          </a:p>
          <a:p>
            <a:pPr algn="just">
              <a:lnSpc>
                <a:spcPct val="120000"/>
              </a:lnSpc>
              <a:buFont typeface="Wingdings" panose="05000000000000000000" pitchFamily="2" charset="2"/>
              <a:buChar char="§"/>
            </a:pPr>
            <a:r>
              <a:rPr lang="en-IN" sz="2300" b="1" dirty="0" smtClean="0"/>
              <a:t>  Cost </a:t>
            </a:r>
            <a:r>
              <a:rPr lang="en-IN" sz="2300" b="1" dirty="0"/>
              <a:t>and Capacity </a:t>
            </a:r>
            <a:r>
              <a:rPr lang="en-IN" sz="2300" b="1" dirty="0" smtClean="0"/>
              <a:t>Optimization	</a:t>
            </a:r>
          </a:p>
          <a:p>
            <a:pPr marL="578358" lvl="2" indent="-285750" algn="just">
              <a:lnSpc>
                <a:spcPct val="120000"/>
              </a:lnSpc>
              <a:buFont typeface="Wingdings" panose="05000000000000000000" pitchFamily="2" charset="2"/>
              <a:buChar char="§"/>
            </a:pPr>
            <a:r>
              <a:rPr lang="en-IN" sz="2100" b="1" dirty="0" smtClean="0"/>
              <a:t>Pay </a:t>
            </a:r>
            <a:r>
              <a:rPr lang="en-IN" sz="2100" b="1" dirty="0"/>
              <a:t>for What You </a:t>
            </a:r>
            <a:r>
              <a:rPr lang="en-IN" sz="2100" b="1" dirty="0" smtClean="0"/>
              <a:t>Use</a:t>
            </a:r>
          </a:p>
          <a:p>
            <a:pPr marL="578358" lvl="2" indent="-285750" algn="just">
              <a:lnSpc>
                <a:spcPct val="120000"/>
              </a:lnSpc>
              <a:buFont typeface="Wingdings" panose="05000000000000000000" pitchFamily="2" charset="2"/>
              <a:buChar char="§"/>
            </a:pPr>
            <a:r>
              <a:rPr lang="en-IN" sz="2100" b="1" dirty="0"/>
              <a:t>Scale Seamlessly with Amazon EC2 Auto Scaling</a:t>
            </a:r>
            <a:endParaRPr lang="en-IN" sz="2100" dirty="0"/>
          </a:p>
          <a:p>
            <a:pPr marL="578358" lvl="2" indent="-285750" algn="just">
              <a:lnSpc>
                <a:spcPct val="120000"/>
              </a:lnSpc>
              <a:buFont typeface="Wingdings" panose="05000000000000000000" pitchFamily="2" charset="2"/>
              <a:buChar char="§"/>
            </a:pPr>
            <a:r>
              <a:rPr lang="en-IN" sz="2100" b="1" dirty="0"/>
              <a:t>Optimize Compute Performance and Cost with Amazon EC2 Fleet</a:t>
            </a:r>
            <a:endParaRPr lang="en-IN" sz="2100" dirty="0"/>
          </a:p>
          <a:p>
            <a:pPr marL="578358" lvl="2" indent="-285750" algn="just">
              <a:lnSpc>
                <a:spcPct val="120000"/>
              </a:lnSpc>
              <a:buFont typeface="Wingdings" panose="05000000000000000000" pitchFamily="2" charset="2"/>
              <a:buChar char="§"/>
            </a:pPr>
            <a:r>
              <a:rPr lang="en-IN" sz="2100" b="1" dirty="0"/>
              <a:t>Optimized CPU Configurations</a:t>
            </a:r>
            <a:endParaRPr lang="en-IN" sz="2100" dirty="0"/>
          </a:p>
          <a:p>
            <a:pPr marL="578358" lvl="2" indent="-285750" algn="just">
              <a:lnSpc>
                <a:spcPct val="120000"/>
              </a:lnSpc>
              <a:buFont typeface="Wingdings" panose="05000000000000000000" pitchFamily="2" charset="2"/>
              <a:buChar char="§"/>
            </a:pPr>
            <a:r>
              <a:rPr lang="en-IN" sz="2100" b="1" dirty="0"/>
              <a:t>Pause and Resume Your </a:t>
            </a:r>
            <a:r>
              <a:rPr lang="en-IN" sz="2100" b="1" dirty="0" smtClean="0"/>
              <a:t>Instances</a:t>
            </a:r>
            <a:endParaRPr lang="en-IN" sz="2100" dirty="0"/>
          </a:p>
          <a:p>
            <a:pPr algn="just">
              <a:lnSpc>
                <a:spcPct val="120000"/>
              </a:lnSpc>
              <a:buFont typeface="Wingdings" panose="05000000000000000000" pitchFamily="2" charset="2"/>
              <a:buChar char="§"/>
            </a:pPr>
            <a:r>
              <a:rPr lang="en-IN" sz="2300" b="1" dirty="0" smtClean="0"/>
              <a:t> Storage</a:t>
            </a:r>
            <a:endParaRPr lang="en-IN" sz="3100" b="1" dirty="0"/>
          </a:p>
          <a:p>
            <a:pPr lvl="1" algn="just">
              <a:lnSpc>
                <a:spcPct val="120000"/>
              </a:lnSpc>
              <a:buFont typeface="Wingdings" panose="05000000000000000000" pitchFamily="2" charset="2"/>
              <a:buChar char="§"/>
            </a:pPr>
            <a:r>
              <a:rPr lang="en-IN" sz="2100" b="1" dirty="0"/>
              <a:t>Optimal storage for every </a:t>
            </a:r>
            <a:r>
              <a:rPr lang="en-IN" sz="2100" b="1" dirty="0" smtClean="0"/>
              <a:t>workload</a:t>
            </a:r>
          </a:p>
          <a:p>
            <a:pPr algn="just">
              <a:lnSpc>
                <a:spcPct val="120000"/>
              </a:lnSpc>
              <a:buFont typeface="Wingdings" panose="05000000000000000000" pitchFamily="2" charset="2"/>
              <a:buChar char="§"/>
            </a:pPr>
            <a:r>
              <a:rPr lang="en-IN" sz="2300" b="1" dirty="0" smtClean="0"/>
              <a:t> Networking</a:t>
            </a:r>
            <a:endParaRPr lang="en-IN" sz="3100" b="1" dirty="0"/>
          </a:p>
          <a:p>
            <a:pPr algn="just">
              <a:lnSpc>
                <a:spcPct val="120000"/>
              </a:lnSpc>
              <a:buFont typeface="Wingdings" panose="05000000000000000000" pitchFamily="2" charset="2"/>
              <a:buChar char="§"/>
            </a:pPr>
            <a:r>
              <a:rPr lang="en-IN" sz="2300" b="1" dirty="0"/>
              <a:t>Operating Systems and Software</a:t>
            </a:r>
          </a:p>
          <a:p>
            <a:pPr marL="201168" lvl="1" indent="0">
              <a:buNone/>
            </a:pPr>
            <a:endParaRPr lang="en-IN" sz="1400" dirty="0"/>
          </a:p>
          <a:p>
            <a:pPr marL="109728" lvl="1" indent="0">
              <a:buNone/>
            </a:pPr>
            <a:endParaRPr lang="en-IN" dirty="0"/>
          </a:p>
          <a:p>
            <a:pPr marL="0">
              <a:buNone/>
            </a:pPr>
            <a:endParaRPr lang="en-IN" b="1" dirty="0" smtClean="0"/>
          </a:p>
          <a:p>
            <a:pPr marL="475488" lvl="2">
              <a:buNone/>
            </a:pPr>
            <a:endParaRPr lang="en-IN" b="1" dirty="0"/>
          </a:p>
          <a:p>
            <a:pPr marL="201168" lvl="1" indent="0">
              <a:buNone/>
            </a:pPr>
            <a:endParaRPr lang="en-IN" dirty="0" smtClean="0"/>
          </a:p>
        </p:txBody>
      </p:sp>
    </p:spTree>
    <p:extLst>
      <p:ext uri="{BB962C8B-B14F-4D97-AF65-F5344CB8AC3E}">
        <p14:creationId xmlns:p14="http://schemas.microsoft.com/office/powerpoint/2010/main" val="2940732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t>AWS EC2 Benefits</a:t>
            </a:r>
          </a:p>
        </p:txBody>
      </p:sp>
      <p:sp>
        <p:nvSpPr>
          <p:cNvPr id="3" name="Content Placeholder 2"/>
          <p:cNvSpPr>
            <a:spLocks noGrp="1"/>
          </p:cNvSpPr>
          <p:nvPr>
            <p:ph idx="1"/>
          </p:nvPr>
        </p:nvSpPr>
        <p:spPr/>
        <p:txBody>
          <a:bodyPr>
            <a:noAutofit/>
          </a:bodyPr>
          <a:lstStyle/>
          <a:p>
            <a:pPr algn="just">
              <a:lnSpc>
                <a:spcPct val="120000"/>
              </a:lnSpc>
            </a:pPr>
            <a:r>
              <a:rPr lang="en-US" dirty="0"/>
              <a:t>One of the main benefits of AWS EC2 is its elastic load balancing. This automatically distributes incoming application traffic across several instances, while also identifying unhealthy instances and rerouting traffic to the healthy versions until restored. </a:t>
            </a:r>
          </a:p>
          <a:p>
            <a:pPr algn="just">
              <a:lnSpc>
                <a:spcPct val="120000"/>
              </a:lnSpc>
            </a:pPr>
            <a:r>
              <a:rPr lang="en-US" dirty="0"/>
              <a:t>Additional benefits include</a:t>
            </a:r>
            <a:r>
              <a:rPr lang="en-US" dirty="0" smtClean="0"/>
              <a:t>:</a:t>
            </a:r>
            <a:endParaRPr lang="en-US" dirty="0"/>
          </a:p>
          <a:p>
            <a:pPr lvl="1" algn="just">
              <a:lnSpc>
                <a:spcPct val="120000"/>
              </a:lnSpc>
              <a:buFont typeface="Wingdings" panose="05000000000000000000" pitchFamily="2" charset="2"/>
              <a:buChar char="§"/>
            </a:pPr>
            <a:r>
              <a:rPr lang="en-US" sz="2000" dirty="0" smtClean="0"/>
              <a:t> EC2 </a:t>
            </a:r>
            <a:r>
              <a:rPr lang="en-US" sz="2000" dirty="0"/>
              <a:t>reduces the time to boot new servers</a:t>
            </a:r>
          </a:p>
          <a:p>
            <a:pPr lvl="1" algn="just">
              <a:lnSpc>
                <a:spcPct val="120000"/>
              </a:lnSpc>
              <a:buFont typeface="Wingdings" panose="05000000000000000000" pitchFamily="2" charset="2"/>
              <a:buChar char="§"/>
            </a:pPr>
            <a:r>
              <a:rPr lang="en-US" sz="2000" dirty="0" smtClean="0"/>
              <a:t> Scaling </a:t>
            </a:r>
            <a:r>
              <a:rPr lang="en-US" sz="2000" dirty="0"/>
              <a:t>capacity based on changes to computing requirements</a:t>
            </a:r>
          </a:p>
          <a:p>
            <a:pPr lvl="1" algn="just">
              <a:lnSpc>
                <a:spcPct val="120000"/>
              </a:lnSpc>
              <a:buFont typeface="Wingdings" panose="05000000000000000000" pitchFamily="2" charset="2"/>
              <a:buChar char="§"/>
            </a:pPr>
            <a:r>
              <a:rPr lang="en-US" sz="2000" dirty="0" smtClean="0"/>
              <a:t> Complete </a:t>
            </a:r>
            <a:r>
              <a:rPr lang="en-US" sz="2000" dirty="0"/>
              <a:t>control of servers</a:t>
            </a:r>
          </a:p>
          <a:p>
            <a:pPr lvl="1" algn="just">
              <a:lnSpc>
                <a:spcPct val="120000"/>
              </a:lnSpc>
              <a:buFont typeface="Wingdings" panose="05000000000000000000" pitchFamily="2" charset="2"/>
              <a:buChar char="§"/>
            </a:pPr>
            <a:r>
              <a:rPr lang="en-US" sz="2000" dirty="0" smtClean="0"/>
              <a:t> Flexibility </a:t>
            </a:r>
            <a:r>
              <a:rPr lang="en-US" sz="2000" dirty="0"/>
              <a:t>with operating systems</a:t>
            </a:r>
          </a:p>
          <a:p>
            <a:pPr lvl="1" algn="just">
              <a:lnSpc>
                <a:spcPct val="120000"/>
              </a:lnSpc>
              <a:buFont typeface="Wingdings" panose="05000000000000000000" pitchFamily="2" charset="2"/>
              <a:buChar char="§"/>
            </a:pPr>
            <a:r>
              <a:rPr lang="en-US" sz="2000" dirty="0" smtClean="0"/>
              <a:t> Built-in </a:t>
            </a:r>
            <a:r>
              <a:rPr lang="en-US" sz="2000" dirty="0"/>
              <a:t>security </a:t>
            </a:r>
            <a:endParaRPr lang="en-IN" sz="2000" dirty="0"/>
          </a:p>
        </p:txBody>
      </p:sp>
    </p:spTree>
    <p:extLst>
      <p:ext uri="{BB962C8B-B14F-4D97-AF65-F5344CB8AC3E}">
        <p14:creationId xmlns:p14="http://schemas.microsoft.com/office/powerpoint/2010/main" val="9913353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375318" y="2013630"/>
            <a:ext cx="9780361" cy="4269604"/>
          </a:xfrm>
          <a:prstGeom prst="rect">
            <a:avLst/>
          </a:prstGeom>
        </p:spPr>
      </p:pic>
    </p:spTree>
    <p:extLst>
      <p:ext uri="{BB962C8B-B14F-4D97-AF65-F5344CB8AC3E}">
        <p14:creationId xmlns:p14="http://schemas.microsoft.com/office/powerpoint/2010/main" val="35696751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097280" y="1909127"/>
            <a:ext cx="10058400" cy="4426359"/>
          </a:xfrm>
          <a:prstGeom prst="rect">
            <a:avLst/>
          </a:prstGeom>
        </p:spPr>
      </p:pic>
    </p:spTree>
    <p:extLst>
      <p:ext uri="{BB962C8B-B14F-4D97-AF65-F5344CB8AC3E}">
        <p14:creationId xmlns:p14="http://schemas.microsoft.com/office/powerpoint/2010/main" val="745875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097280" y="1922189"/>
            <a:ext cx="10058400" cy="4295731"/>
          </a:xfrm>
          <a:prstGeom prst="rect">
            <a:avLst/>
          </a:prstGeom>
        </p:spPr>
      </p:pic>
    </p:spTree>
    <p:extLst>
      <p:ext uri="{BB962C8B-B14F-4D97-AF65-F5344CB8AC3E}">
        <p14:creationId xmlns:p14="http://schemas.microsoft.com/office/powerpoint/2010/main" val="25126366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097280" y="1961379"/>
            <a:ext cx="10058400" cy="4243478"/>
          </a:xfrm>
          <a:prstGeom prst="rect">
            <a:avLst/>
          </a:prstGeom>
        </p:spPr>
      </p:pic>
    </p:spTree>
    <p:extLst>
      <p:ext uri="{BB962C8B-B14F-4D97-AF65-F5344CB8AC3E}">
        <p14:creationId xmlns:p14="http://schemas.microsoft.com/office/powerpoint/2010/main" val="36367881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097280" y="1974441"/>
            <a:ext cx="10058400" cy="4256542"/>
          </a:xfrm>
          <a:prstGeom prst="rect">
            <a:avLst/>
          </a:prstGeom>
        </p:spPr>
      </p:pic>
    </p:spTree>
    <p:extLst>
      <p:ext uri="{BB962C8B-B14F-4D97-AF65-F5344CB8AC3E}">
        <p14:creationId xmlns:p14="http://schemas.microsoft.com/office/powerpoint/2010/main" val="40792836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097280" y="1843813"/>
            <a:ext cx="10058400" cy="4452484"/>
          </a:xfrm>
          <a:prstGeom prst="rect">
            <a:avLst/>
          </a:prstGeom>
        </p:spPr>
      </p:pic>
    </p:spTree>
    <p:extLst>
      <p:ext uri="{BB962C8B-B14F-4D97-AF65-F5344CB8AC3E}">
        <p14:creationId xmlns:p14="http://schemas.microsoft.com/office/powerpoint/2010/main" val="29526032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270816" y="1935252"/>
            <a:ext cx="9884864" cy="4282668"/>
          </a:xfrm>
          <a:prstGeom prst="rect">
            <a:avLst/>
          </a:prstGeom>
        </p:spPr>
      </p:pic>
    </p:spTree>
    <p:extLst>
      <p:ext uri="{BB962C8B-B14F-4D97-AF65-F5344CB8AC3E}">
        <p14:creationId xmlns:p14="http://schemas.microsoft.com/office/powerpoint/2010/main" val="13234949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097280" y="1948316"/>
            <a:ext cx="10058400" cy="4347981"/>
          </a:xfrm>
          <a:prstGeom prst="rect">
            <a:avLst/>
          </a:prstGeom>
        </p:spPr>
      </p:pic>
    </p:spTree>
    <p:extLst>
      <p:ext uri="{BB962C8B-B14F-4D97-AF65-F5344CB8AC3E}">
        <p14:creationId xmlns:p14="http://schemas.microsoft.com/office/powerpoint/2010/main" val="24172833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16094"/>
            <a:ext cx="10058400" cy="1450757"/>
          </a:xfrm>
        </p:spPr>
        <p:txBody>
          <a:bodyPr>
            <a:normAutofit/>
          </a:bodyPr>
          <a:lstStyle/>
          <a:p>
            <a:r>
              <a:rPr lang="en-IN" sz="4000" b="1" dirty="0"/>
              <a:t>Why Cloud Computing?</a:t>
            </a:r>
            <a:r>
              <a:rPr lang="en-IN" sz="4000" dirty="0"/>
              <a:t/>
            </a:r>
            <a:br>
              <a:rPr lang="en-IN" sz="4000" dirty="0"/>
            </a:br>
            <a:endParaRPr lang="en-IN" sz="4000" dirty="0"/>
          </a:p>
        </p:txBody>
      </p:sp>
      <p:sp>
        <p:nvSpPr>
          <p:cNvPr id="3" name="Content Placeholder 2"/>
          <p:cNvSpPr>
            <a:spLocks noGrp="1"/>
          </p:cNvSpPr>
          <p:nvPr>
            <p:ph idx="1"/>
          </p:nvPr>
        </p:nvSpPr>
        <p:spPr>
          <a:xfrm>
            <a:off x="1097280" y="1845734"/>
            <a:ext cx="10058400" cy="4347248"/>
          </a:xfrm>
        </p:spPr>
        <p:txBody>
          <a:bodyPr>
            <a:normAutofit/>
          </a:bodyPr>
          <a:lstStyle/>
          <a:p>
            <a:r>
              <a:rPr lang="en-IN" dirty="0"/>
              <a:t>Cloud computing decreases the hardware and software demand from the user’s side</a:t>
            </a:r>
            <a:r>
              <a:rPr lang="en-IN" dirty="0" smtClean="0"/>
              <a:t>.</a:t>
            </a:r>
          </a:p>
          <a:p>
            <a:r>
              <a:rPr lang="en-IN" b="1" dirty="0"/>
              <a:t>Benefits of Cloud </a:t>
            </a:r>
            <a:r>
              <a:rPr lang="en-IN" b="1" dirty="0" smtClean="0"/>
              <a:t>Computing:</a:t>
            </a:r>
          </a:p>
          <a:p>
            <a:pPr marL="749808" lvl="1" indent="-457200" algn="just">
              <a:lnSpc>
                <a:spcPct val="100000"/>
              </a:lnSpc>
              <a:buFont typeface="+mj-lt"/>
              <a:buAutoNum type="arabicPeriod"/>
            </a:pPr>
            <a:r>
              <a:rPr lang="en-IN" dirty="0"/>
              <a:t>Lower IT infrastructure and computer costs for users</a:t>
            </a:r>
          </a:p>
          <a:p>
            <a:pPr marL="749808" lvl="1" indent="-457200" algn="just">
              <a:lnSpc>
                <a:spcPct val="100000"/>
              </a:lnSpc>
              <a:buFont typeface="+mj-lt"/>
              <a:buAutoNum type="arabicPeriod"/>
            </a:pPr>
            <a:r>
              <a:rPr lang="en-IN" dirty="0"/>
              <a:t>Improved performance</a:t>
            </a:r>
          </a:p>
          <a:p>
            <a:pPr marL="749808" lvl="1" indent="-457200" algn="just">
              <a:lnSpc>
                <a:spcPct val="100000"/>
              </a:lnSpc>
              <a:buFont typeface="+mj-lt"/>
              <a:buAutoNum type="arabicPeriod"/>
            </a:pPr>
            <a:r>
              <a:rPr lang="en-IN" dirty="0"/>
              <a:t>Fewer Maintenance issues</a:t>
            </a:r>
          </a:p>
          <a:p>
            <a:pPr marL="749808" lvl="1" indent="-457200" algn="just">
              <a:lnSpc>
                <a:spcPct val="100000"/>
              </a:lnSpc>
              <a:buFont typeface="+mj-lt"/>
              <a:buAutoNum type="arabicPeriod"/>
            </a:pPr>
            <a:r>
              <a:rPr lang="en-IN" dirty="0"/>
              <a:t>Instant software updates</a:t>
            </a:r>
          </a:p>
          <a:p>
            <a:pPr marL="749808" lvl="1" indent="-457200" algn="just">
              <a:lnSpc>
                <a:spcPct val="100000"/>
              </a:lnSpc>
              <a:buFont typeface="+mj-lt"/>
              <a:buAutoNum type="arabicPeriod"/>
            </a:pPr>
            <a:r>
              <a:rPr lang="en-IN" dirty="0"/>
              <a:t>Improved compatibility between Operating systems</a:t>
            </a:r>
          </a:p>
          <a:p>
            <a:pPr marL="749808" lvl="1" indent="-457200" algn="just">
              <a:lnSpc>
                <a:spcPct val="100000"/>
              </a:lnSpc>
              <a:buFont typeface="+mj-lt"/>
              <a:buAutoNum type="arabicPeriod"/>
            </a:pPr>
            <a:r>
              <a:rPr lang="en-IN" dirty="0"/>
              <a:t>Backup and recovery</a:t>
            </a:r>
          </a:p>
          <a:p>
            <a:pPr marL="749808" lvl="1" indent="-457200" algn="just">
              <a:lnSpc>
                <a:spcPct val="100000"/>
              </a:lnSpc>
              <a:buFont typeface="+mj-lt"/>
              <a:buAutoNum type="arabicPeriod"/>
            </a:pPr>
            <a:r>
              <a:rPr lang="en-IN" dirty="0"/>
              <a:t>Performance and Scalability</a:t>
            </a:r>
          </a:p>
          <a:p>
            <a:pPr marL="749808" lvl="1" indent="-457200" algn="just">
              <a:lnSpc>
                <a:spcPct val="100000"/>
              </a:lnSpc>
              <a:buFont typeface="+mj-lt"/>
              <a:buAutoNum type="arabicPeriod"/>
            </a:pPr>
            <a:r>
              <a:rPr lang="en-IN" dirty="0"/>
              <a:t>Increased storage capacity</a:t>
            </a:r>
          </a:p>
          <a:p>
            <a:pPr marL="749808" lvl="1" indent="-457200" algn="just">
              <a:lnSpc>
                <a:spcPct val="100000"/>
              </a:lnSpc>
              <a:buFont typeface="+mj-lt"/>
              <a:buAutoNum type="arabicPeriod"/>
            </a:pPr>
            <a:r>
              <a:rPr lang="en-IN" dirty="0"/>
              <a:t>Increase data safety</a:t>
            </a:r>
          </a:p>
          <a:p>
            <a:endParaRPr lang="en-IN" dirty="0"/>
          </a:p>
          <a:p>
            <a:endParaRPr lang="en-IN" dirty="0" smtClean="0"/>
          </a:p>
          <a:p>
            <a:endParaRPr lang="en-IN" dirty="0"/>
          </a:p>
        </p:txBody>
      </p:sp>
    </p:spTree>
    <p:extLst>
      <p:ext uri="{BB962C8B-B14F-4D97-AF65-F5344CB8AC3E}">
        <p14:creationId xmlns:p14="http://schemas.microsoft.com/office/powerpoint/2010/main" val="39421117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097280" y="1922190"/>
            <a:ext cx="10058400" cy="4387170"/>
          </a:xfrm>
          <a:prstGeom prst="rect">
            <a:avLst/>
          </a:prstGeom>
        </p:spPr>
      </p:pic>
    </p:spTree>
    <p:extLst>
      <p:ext uri="{BB962C8B-B14F-4D97-AF65-F5344CB8AC3E}">
        <p14:creationId xmlns:p14="http://schemas.microsoft.com/office/powerpoint/2010/main" val="2995512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097280" y="1883002"/>
            <a:ext cx="9940834" cy="4387169"/>
          </a:xfrm>
          <a:prstGeom prst="rect">
            <a:avLst/>
          </a:prstGeom>
        </p:spPr>
      </p:pic>
    </p:spTree>
    <p:extLst>
      <p:ext uri="{BB962C8B-B14F-4D97-AF65-F5344CB8AC3E}">
        <p14:creationId xmlns:p14="http://schemas.microsoft.com/office/powerpoint/2010/main" val="21852782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Create EC2 Instance</a:t>
            </a:r>
            <a:endParaRPr lang="en-IN" sz="3600" b="1" dirty="0">
              <a:latin typeface="+mn-lt"/>
            </a:endParaRPr>
          </a:p>
        </p:txBody>
      </p:sp>
      <p:pic>
        <p:nvPicPr>
          <p:cNvPr id="3" name="Picture 2"/>
          <p:cNvPicPr/>
          <p:nvPr/>
        </p:nvPicPr>
        <p:blipFill>
          <a:blip r:embed="rId2"/>
          <a:stretch>
            <a:fillRect/>
          </a:stretch>
        </p:blipFill>
        <p:spPr>
          <a:xfrm>
            <a:off x="1097280" y="1869939"/>
            <a:ext cx="10058400" cy="4400232"/>
          </a:xfrm>
          <a:prstGeom prst="rect">
            <a:avLst/>
          </a:prstGeom>
        </p:spPr>
      </p:pic>
    </p:spTree>
    <p:extLst>
      <p:ext uri="{BB962C8B-B14F-4D97-AF65-F5344CB8AC3E}">
        <p14:creationId xmlns:p14="http://schemas.microsoft.com/office/powerpoint/2010/main" val="35376874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AWS Elastic Load Balancer</a:t>
            </a:r>
            <a:endParaRPr lang="en-IN" sz="3600" b="1" dirty="0">
              <a:latin typeface="+mn-lt"/>
            </a:endParaRPr>
          </a:p>
        </p:txBody>
      </p:sp>
      <p:pic>
        <p:nvPicPr>
          <p:cNvPr id="4" name="Content Placeholder 3"/>
          <p:cNvPicPr>
            <a:picLocks noGrp="1" noChangeAspect="1"/>
          </p:cNvPicPr>
          <p:nvPr>
            <p:ph idx="1"/>
          </p:nvPr>
        </p:nvPicPr>
        <p:blipFill>
          <a:blip r:embed="rId2"/>
          <a:stretch>
            <a:fillRect/>
          </a:stretch>
        </p:blipFill>
        <p:spPr>
          <a:xfrm>
            <a:off x="1242003" y="1867333"/>
            <a:ext cx="3537816" cy="4330955"/>
          </a:xfrm>
          <a:prstGeom prst="rect">
            <a:avLst/>
          </a:prstGeom>
        </p:spPr>
      </p:pic>
      <p:sp>
        <p:nvSpPr>
          <p:cNvPr id="5" name="TextBox 4"/>
          <p:cNvSpPr txBox="1"/>
          <p:nvPr/>
        </p:nvSpPr>
        <p:spPr>
          <a:xfrm>
            <a:off x="4779819" y="1867333"/>
            <a:ext cx="7051963" cy="378565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smtClean="0"/>
              <a:t>Elastic Load Balancer or ELB is a service provided AWS to distribute incoming traffic across multiple servers or clusters.</a:t>
            </a:r>
          </a:p>
          <a:p>
            <a:pPr marL="342900" indent="-342900" algn="just">
              <a:lnSpc>
                <a:spcPct val="150000"/>
              </a:lnSpc>
              <a:buFont typeface="Arial" panose="020B0604020202020204" pitchFamily="34" charset="0"/>
              <a:buChar char="•"/>
            </a:pPr>
            <a:r>
              <a:rPr lang="en-US" sz="2000" dirty="0" smtClean="0"/>
              <a:t>The ELB increase the availability and fault tolerance of an application.</a:t>
            </a:r>
          </a:p>
          <a:p>
            <a:pPr marL="342900" indent="-342900" algn="just">
              <a:lnSpc>
                <a:spcPct val="150000"/>
              </a:lnSpc>
              <a:buFont typeface="Arial" panose="020B0604020202020204" pitchFamily="34" charset="0"/>
              <a:buChar char="•"/>
            </a:pPr>
            <a:r>
              <a:rPr lang="en-US" sz="2000" dirty="0" smtClean="0"/>
              <a:t>It automatically distributes incoming application traffic across multiple Amazon EC2 instances.</a:t>
            </a:r>
          </a:p>
          <a:p>
            <a:pPr marL="342900" indent="-342900" algn="just">
              <a:lnSpc>
                <a:spcPct val="150000"/>
              </a:lnSpc>
              <a:buFont typeface="Arial" panose="020B0604020202020204" pitchFamily="34" charset="0"/>
              <a:buChar char="•"/>
            </a:pPr>
            <a:r>
              <a:rPr lang="en-US" sz="2000" dirty="0" smtClean="0"/>
              <a:t>ELB Work</a:t>
            </a:r>
          </a:p>
          <a:p>
            <a:pPr marL="342900" indent="-342900" algn="just">
              <a:lnSpc>
                <a:spcPct val="150000"/>
              </a:lnSpc>
              <a:buFont typeface="Arial" panose="020B0604020202020204" pitchFamily="34" charset="0"/>
              <a:buChar char="•"/>
            </a:pPr>
            <a:endParaRPr lang="en-IN" sz="2000" dirty="0"/>
          </a:p>
        </p:txBody>
      </p:sp>
    </p:spTree>
    <p:extLst>
      <p:ext uri="{BB962C8B-B14F-4D97-AF65-F5344CB8AC3E}">
        <p14:creationId xmlns:p14="http://schemas.microsoft.com/office/powerpoint/2010/main" val="21983462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Benefits of ELB</a:t>
            </a:r>
            <a:endParaRPr lang="en-IN" sz="3600" b="1" dirty="0">
              <a:latin typeface="+mn-lt"/>
            </a:endParaRPr>
          </a:p>
        </p:txBody>
      </p:sp>
      <p:sp>
        <p:nvSpPr>
          <p:cNvPr id="3" name="Content Placeholder 2"/>
          <p:cNvSpPr>
            <a:spLocks noGrp="1"/>
          </p:cNvSpPr>
          <p:nvPr>
            <p:ph idx="1"/>
          </p:nvPr>
        </p:nvSpPr>
        <p:spPr>
          <a:xfrm>
            <a:off x="1233054" y="1845734"/>
            <a:ext cx="9922625" cy="4023360"/>
          </a:xfrm>
        </p:spPr>
        <p:txBody>
          <a:bodyPr/>
          <a:lstStyle/>
          <a:p>
            <a:pPr algn="just">
              <a:lnSpc>
                <a:spcPct val="150000"/>
              </a:lnSpc>
              <a:buFont typeface="Wingdings" panose="05000000000000000000" pitchFamily="2" charset="2"/>
              <a:buChar char="§"/>
            </a:pPr>
            <a:r>
              <a:rPr lang="en-US" dirty="0" smtClean="0"/>
              <a:t> It is highly available and distributes website traffic across multiple targets. </a:t>
            </a:r>
          </a:p>
          <a:p>
            <a:pPr algn="just">
              <a:lnSpc>
                <a:spcPct val="150000"/>
              </a:lnSpc>
              <a:buFont typeface="Wingdings" panose="05000000000000000000" pitchFamily="2" charset="2"/>
              <a:buChar char="§"/>
            </a:pPr>
            <a:r>
              <a:rPr lang="en-US" dirty="0" smtClean="0"/>
              <a:t> It provides high security.</a:t>
            </a:r>
          </a:p>
          <a:p>
            <a:pPr algn="just">
              <a:lnSpc>
                <a:spcPct val="150000"/>
              </a:lnSpc>
              <a:buFont typeface="Wingdings" panose="05000000000000000000" pitchFamily="2" charset="2"/>
              <a:buChar char="§"/>
            </a:pPr>
            <a:r>
              <a:rPr lang="en-US" dirty="0" smtClean="0"/>
              <a:t> It can handle drastic change in website traffic.</a:t>
            </a:r>
          </a:p>
          <a:p>
            <a:pPr algn="just">
              <a:lnSpc>
                <a:spcPct val="150000"/>
              </a:lnSpc>
              <a:buFont typeface="Wingdings" panose="05000000000000000000" pitchFamily="2" charset="2"/>
              <a:buChar char="§"/>
            </a:pPr>
            <a:r>
              <a:rPr lang="en-US" dirty="0" smtClean="0"/>
              <a:t> It improve the visibility of your applications.</a:t>
            </a:r>
          </a:p>
          <a:p>
            <a:pPr algn="just">
              <a:lnSpc>
                <a:spcPct val="150000"/>
              </a:lnSpc>
              <a:buFont typeface="Wingdings" panose="05000000000000000000" pitchFamily="2" charset="2"/>
              <a:buChar char="§"/>
            </a:pPr>
            <a:r>
              <a:rPr lang="en-US" dirty="0"/>
              <a:t> </a:t>
            </a:r>
            <a:r>
              <a:rPr lang="en-US" dirty="0" smtClean="0"/>
              <a:t>It supports hybrid load balancing.</a:t>
            </a:r>
          </a:p>
          <a:p>
            <a:pPr algn="just">
              <a:lnSpc>
                <a:spcPct val="150000"/>
              </a:lnSpc>
              <a:buFont typeface="Wingdings" panose="05000000000000000000" pitchFamily="2" charset="2"/>
              <a:buChar char="§"/>
            </a:pPr>
            <a:endParaRPr lang="en-IN" dirty="0"/>
          </a:p>
        </p:txBody>
      </p:sp>
    </p:spTree>
    <p:extLst>
      <p:ext uri="{BB962C8B-B14F-4D97-AF65-F5344CB8AC3E}">
        <p14:creationId xmlns:p14="http://schemas.microsoft.com/office/powerpoint/2010/main" val="11514682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mn-lt"/>
              </a:rPr>
              <a:t>Load balancer types</a:t>
            </a:r>
          </a:p>
        </p:txBody>
      </p:sp>
      <p:sp>
        <p:nvSpPr>
          <p:cNvPr id="3" name="Content Placeholder 2"/>
          <p:cNvSpPr>
            <a:spLocks noGrp="1"/>
          </p:cNvSpPr>
          <p:nvPr>
            <p:ph idx="1"/>
          </p:nvPr>
        </p:nvSpPr>
        <p:spPr/>
        <p:txBody>
          <a:bodyPr/>
          <a:lstStyle/>
          <a:p>
            <a:pPr algn="just">
              <a:lnSpc>
                <a:spcPct val="150000"/>
              </a:lnSpc>
              <a:buFont typeface="Wingdings" panose="05000000000000000000" pitchFamily="2" charset="2"/>
              <a:buChar char="§"/>
            </a:pPr>
            <a:r>
              <a:rPr lang="en-US" dirty="0" smtClean="0"/>
              <a:t> Elastic </a:t>
            </a:r>
            <a:r>
              <a:rPr lang="en-US" dirty="0"/>
              <a:t>Load Balancing supports the following types of load balancers: </a:t>
            </a:r>
            <a:endParaRPr lang="en-US" dirty="0" smtClean="0"/>
          </a:p>
          <a:p>
            <a:pPr lvl="1" algn="just">
              <a:lnSpc>
                <a:spcPct val="150000"/>
              </a:lnSpc>
              <a:buFont typeface="Wingdings" panose="05000000000000000000" pitchFamily="2" charset="2"/>
              <a:buChar char="§"/>
            </a:pPr>
            <a:r>
              <a:rPr lang="en-US" sz="2000" dirty="0" smtClean="0"/>
              <a:t>Application </a:t>
            </a:r>
            <a:r>
              <a:rPr lang="en-US" sz="2000" dirty="0"/>
              <a:t>Load Balancers, </a:t>
            </a:r>
            <a:endParaRPr lang="en-US" sz="2000" dirty="0" smtClean="0"/>
          </a:p>
          <a:p>
            <a:pPr lvl="1" algn="just">
              <a:lnSpc>
                <a:spcPct val="150000"/>
              </a:lnSpc>
              <a:buFont typeface="Wingdings" panose="05000000000000000000" pitchFamily="2" charset="2"/>
              <a:buChar char="§"/>
            </a:pPr>
            <a:r>
              <a:rPr lang="en-US" sz="2000" dirty="0" smtClean="0"/>
              <a:t>Network </a:t>
            </a:r>
            <a:r>
              <a:rPr lang="en-US" sz="2000" dirty="0"/>
              <a:t>Load Balancers, and </a:t>
            </a:r>
            <a:endParaRPr lang="en-US" sz="2000" dirty="0" smtClean="0"/>
          </a:p>
          <a:p>
            <a:pPr lvl="1" algn="just">
              <a:lnSpc>
                <a:spcPct val="150000"/>
              </a:lnSpc>
              <a:buFont typeface="Wingdings" panose="05000000000000000000" pitchFamily="2" charset="2"/>
              <a:buChar char="§"/>
            </a:pPr>
            <a:r>
              <a:rPr lang="en-US" sz="2000" dirty="0" smtClean="0"/>
              <a:t>Classic </a:t>
            </a:r>
            <a:r>
              <a:rPr lang="en-US" sz="2000" dirty="0"/>
              <a:t>Load </a:t>
            </a:r>
            <a:r>
              <a:rPr lang="en-US" sz="2000" dirty="0" smtClean="0"/>
              <a:t>Balancers</a:t>
            </a:r>
          </a:p>
          <a:p>
            <a:pPr algn="just">
              <a:lnSpc>
                <a:spcPct val="150000"/>
              </a:lnSpc>
              <a:buFont typeface="Wingdings" panose="05000000000000000000" pitchFamily="2" charset="2"/>
              <a:buChar char="§"/>
            </a:pPr>
            <a:r>
              <a:rPr lang="en-US" sz="2200" dirty="0"/>
              <a:t> </a:t>
            </a:r>
            <a:r>
              <a:rPr lang="en-US" dirty="0"/>
              <a:t>Amazon ECS services can use these types of load balancer. Application Load Balancers are used to route HTTP/HTTPS (or Layer 7) traffic. Network Load Balancers and Classic Load Balancers are used to route TCP (or Layer 4) traffic.</a:t>
            </a:r>
            <a:endParaRPr lang="en-IN" sz="2200" dirty="0"/>
          </a:p>
        </p:txBody>
      </p:sp>
    </p:spTree>
    <p:extLst>
      <p:ext uri="{BB962C8B-B14F-4D97-AF65-F5344CB8AC3E}">
        <p14:creationId xmlns:p14="http://schemas.microsoft.com/office/powerpoint/2010/main" val="6077669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mn-lt"/>
              </a:rPr>
              <a:t>Application Load Balancer</a:t>
            </a:r>
          </a:p>
        </p:txBody>
      </p:sp>
      <p:sp>
        <p:nvSpPr>
          <p:cNvPr id="3" name="Content Placeholder 2"/>
          <p:cNvSpPr>
            <a:spLocks noGrp="1"/>
          </p:cNvSpPr>
          <p:nvPr>
            <p:ph idx="1"/>
          </p:nvPr>
        </p:nvSpPr>
        <p:spPr/>
        <p:txBody>
          <a:bodyPr/>
          <a:lstStyle/>
          <a:p>
            <a:pPr algn="just">
              <a:lnSpc>
                <a:spcPct val="150000"/>
              </a:lnSpc>
              <a:buFont typeface="Wingdings" panose="05000000000000000000" pitchFamily="2" charset="2"/>
              <a:buChar char="§"/>
            </a:pPr>
            <a:r>
              <a:rPr lang="en-US" dirty="0" smtClean="0"/>
              <a:t> </a:t>
            </a:r>
            <a:r>
              <a:rPr lang="en-US" dirty="0"/>
              <a:t>An Application Load Balancer makes routing decisions at the application layer (HTTP/HTTPS</a:t>
            </a:r>
            <a:r>
              <a:rPr lang="en-US" dirty="0" smtClean="0"/>
              <a:t>).</a:t>
            </a:r>
          </a:p>
          <a:p>
            <a:pPr algn="just">
              <a:lnSpc>
                <a:spcPct val="150000"/>
              </a:lnSpc>
              <a:buFont typeface="Wingdings" panose="05000000000000000000" pitchFamily="2" charset="2"/>
              <a:buChar char="§"/>
            </a:pPr>
            <a:r>
              <a:rPr lang="en-US" dirty="0"/>
              <a:t> </a:t>
            </a:r>
            <a:r>
              <a:rPr lang="en-IN" dirty="0"/>
              <a:t>Application Load Balancers support dynamic host port mapping</a:t>
            </a:r>
            <a:r>
              <a:rPr lang="en-IN" dirty="0" smtClean="0"/>
              <a:t>.</a:t>
            </a:r>
          </a:p>
          <a:p>
            <a:pPr algn="just">
              <a:lnSpc>
                <a:spcPct val="150000"/>
              </a:lnSpc>
              <a:buFont typeface="Wingdings" panose="05000000000000000000" pitchFamily="2" charset="2"/>
              <a:buChar char="§"/>
            </a:pPr>
            <a:r>
              <a:rPr lang="en-US" dirty="0"/>
              <a:t> When the task is launched, the NGINX container is registered </a:t>
            </a:r>
            <a:endParaRPr lang="en-US" dirty="0" smtClean="0"/>
          </a:p>
          <a:p>
            <a:pPr marL="0" indent="0" algn="just">
              <a:lnSpc>
                <a:spcPct val="150000"/>
              </a:lnSpc>
              <a:buNone/>
            </a:pPr>
            <a:r>
              <a:rPr lang="en-US" dirty="0" smtClean="0"/>
              <a:t>    with </a:t>
            </a:r>
            <a:r>
              <a:rPr lang="en-US" dirty="0"/>
              <a:t>the Application Load Balancer as an instance ID and </a:t>
            </a:r>
            <a:endParaRPr lang="en-US" dirty="0" smtClean="0"/>
          </a:p>
          <a:p>
            <a:pPr marL="0" indent="0" algn="just">
              <a:lnSpc>
                <a:spcPct val="150000"/>
              </a:lnSpc>
              <a:buNone/>
            </a:pPr>
            <a:r>
              <a:rPr lang="en-US" dirty="0" smtClean="0"/>
              <a:t>    port </a:t>
            </a:r>
            <a:r>
              <a:rPr lang="en-US" dirty="0"/>
              <a:t>combination, and traffic is distributed to the instance ID and </a:t>
            </a:r>
            <a:endParaRPr lang="en-US" dirty="0" smtClean="0"/>
          </a:p>
          <a:p>
            <a:pPr marL="0" indent="0" algn="just">
              <a:lnSpc>
                <a:spcPct val="150000"/>
              </a:lnSpc>
              <a:buNone/>
            </a:pPr>
            <a:r>
              <a:rPr lang="en-US" dirty="0" smtClean="0"/>
              <a:t>    port </a:t>
            </a:r>
            <a:r>
              <a:rPr lang="en-US" dirty="0"/>
              <a:t>corresponding to that container.</a:t>
            </a:r>
            <a:endParaRPr lang="en-IN" dirty="0" smtClean="0"/>
          </a:p>
          <a:p>
            <a:pPr algn="just">
              <a:lnSpc>
                <a:spcPct val="150000"/>
              </a:lnSpc>
              <a:buFont typeface="Wingdings" panose="05000000000000000000" pitchFamily="2" charset="2"/>
              <a:buChar char="§"/>
            </a:pPr>
            <a:endParaRPr lang="en-US" dirty="0"/>
          </a:p>
        </p:txBody>
      </p:sp>
      <p:pic>
        <p:nvPicPr>
          <p:cNvPr id="4" name="Picture 3"/>
          <p:cNvPicPr>
            <a:picLocks noChangeAspect="1"/>
          </p:cNvPicPr>
          <p:nvPr/>
        </p:nvPicPr>
        <p:blipFill>
          <a:blip r:embed="rId2"/>
          <a:stretch>
            <a:fillRect/>
          </a:stretch>
        </p:blipFill>
        <p:spPr>
          <a:xfrm>
            <a:off x="8437418" y="2536248"/>
            <a:ext cx="3048000" cy="2838450"/>
          </a:xfrm>
          <a:prstGeom prst="rect">
            <a:avLst/>
          </a:prstGeom>
        </p:spPr>
      </p:pic>
    </p:spTree>
    <p:extLst>
      <p:ext uri="{BB962C8B-B14F-4D97-AF65-F5344CB8AC3E}">
        <p14:creationId xmlns:p14="http://schemas.microsoft.com/office/powerpoint/2010/main" val="2085636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mn-lt"/>
              </a:rPr>
              <a:t>Network Load Balancer</a:t>
            </a:r>
          </a:p>
        </p:txBody>
      </p:sp>
      <p:sp>
        <p:nvSpPr>
          <p:cNvPr id="3" name="Content Placeholder 2"/>
          <p:cNvSpPr>
            <a:spLocks noGrp="1"/>
          </p:cNvSpPr>
          <p:nvPr>
            <p:ph idx="1"/>
          </p:nvPr>
        </p:nvSpPr>
        <p:spPr>
          <a:xfrm>
            <a:off x="1221971" y="1928861"/>
            <a:ext cx="10058400" cy="4023360"/>
          </a:xfrm>
        </p:spPr>
        <p:txBody>
          <a:bodyPr/>
          <a:lstStyle/>
          <a:p>
            <a:pPr algn="just">
              <a:lnSpc>
                <a:spcPct val="150000"/>
              </a:lnSpc>
              <a:buFont typeface="Wingdings" panose="05000000000000000000" pitchFamily="2" charset="2"/>
              <a:buChar char="§"/>
            </a:pPr>
            <a:r>
              <a:rPr lang="en-US" dirty="0" smtClean="0"/>
              <a:t> </a:t>
            </a:r>
            <a:r>
              <a:rPr lang="en-US" dirty="0"/>
              <a:t>A Network Load Balancer makes routing decisions at the transport layer (TCP/SSL). It can handle millions of requests per second</a:t>
            </a:r>
            <a:r>
              <a:rPr lang="en-US" dirty="0" smtClean="0"/>
              <a:t>.</a:t>
            </a:r>
          </a:p>
          <a:p>
            <a:pPr algn="just">
              <a:lnSpc>
                <a:spcPct val="150000"/>
              </a:lnSpc>
              <a:buFont typeface="Wingdings" panose="05000000000000000000" pitchFamily="2" charset="2"/>
              <a:buChar char="§"/>
            </a:pPr>
            <a:r>
              <a:rPr lang="en-US" dirty="0"/>
              <a:t> </a:t>
            </a:r>
            <a:r>
              <a:rPr lang="en-US" dirty="0" smtClean="0"/>
              <a:t>It is mainly used for load balancing TCP traffic.</a:t>
            </a:r>
          </a:p>
          <a:p>
            <a:pPr algn="just">
              <a:lnSpc>
                <a:spcPct val="150000"/>
              </a:lnSpc>
              <a:buFont typeface="Wingdings" panose="05000000000000000000" pitchFamily="2" charset="2"/>
              <a:buChar char="§"/>
            </a:pPr>
            <a:endParaRPr lang="en-IN" dirty="0"/>
          </a:p>
        </p:txBody>
      </p:sp>
      <p:pic>
        <p:nvPicPr>
          <p:cNvPr id="1028" name="Picture 4" descr="&#10;                        Network Load Balancer&#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5684" y="3493366"/>
            <a:ext cx="30480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1269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mn-lt"/>
              </a:rPr>
              <a:t>Classic Load Balancer</a:t>
            </a:r>
          </a:p>
        </p:txBody>
      </p:sp>
      <p:sp>
        <p:nvSpPr>
          <p:cNvPr id="3" name="Content Placeholder 2"/>
          <p:cNvSpPr>
            <a:spLocks noGrp="1"/>
          </p:cNvSpPr>
          <p:nvPr>
            <p:ph idx="1"/>
          </p:nvPr>
        </p:nvSpPr>
        <p:spPr>
          <a:xfrm>
            <a:off x="1233055" y="1873443"/>
            <a:ext cx="9922625" cy="4023360"/>
          </a:xfrm>
        </p:spPr>
        <p:txBody>
          <a:bodyPr/>
          <a:lstStyle/>
          <a:p>
            <a:pPr>
              <a:buFont typeface="Wingdings" panose="05000000000000000000" pitchFamily="2" charset="2"/>
              <a:buChar char="§"/>
            </a:pPr>
            <a:r>
              <a:rPr lang="en-US" dirty="0" smtClean="0"/>
              <a:t> It is the load balancer that is used initially.</a:t>
            </a:r>
          </a:p>
          <a:p>
            <a:pPr>
              <a:buFont typeface="Wingdings" panose="05000000000000000000" pitchFamily="2" charset="2"/>
              <a:buChar char="§"/>
            </a:pPr>
            <a:r>
              <a:rPr lang="en-US" dirty="0"/>
              <a:t> </a:t>
            </a:r>
            <a:r>
              <a:rPr lang="en-US" dirty="0" smtClean="0"/>
              <a:t>The classic load balancer in AWS is used on EC2-classic instances.</a:t>
            </a:r>
          </a:p>
          <a:p>
            <a:pPr algn="just">
              <a:lnSpc>
                <a:spcPct val="150000"/>
              </a:lnSpc>
              <a:buFont typeface="Wingdings" panose="05000000000000000000" pitchFamily="2" charset="2"/>
              <a:buChar char="§"/>
            </a:pPr>
            <a:r>
              <a:rPr lang="en-US" dirty="0"/>
              <a:t> A Classic Load Balancer makes routing decisions at either the transport layer (TCP/SSL) or the application layer (HTTP/HTTPS</a:t>
            </a:r>
            <a:r>
              <a:rPr lang="en-US" dirty="0" smtClean="0"/>
              <a:t>).</a:t>
            </a:r>
          </a:p>
          <a:p>
            <a:pPr marL="0" indent="0" algn="just">
              <a:lnSpc>
                <a:spcPct val="150000"/>
              </a:lnSpc>
              <a:buNone/>
            </a:pPr>
            <a:endParaRPr lang="en-IN" dirty="0"/>
          </a:p>
        </p:txBody>
      </p:sp>
      <p:pic>
        <p:nvPicPr>
          <p:cNvPr id="2050" name="Picture 2" descr="&#10;                        Classic Load Balancer&#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7243" y="3340965"/>
            <a:ext cx="30480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4758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mn-lt"/>
              </a:rPr>
              <a:t>Gateway Load Balancers</a:t>
            </a:r>
          </a:p>
        </p:txBody>
      </p:sp>
      <p:sp>
        <p:nvSpPr>
          <p:cNvPr id="3" name="Content Placeholder 2"/>
          <p:cNvSpPr>
            <a:spLocks noGrp="1"/>
          </p:cNvSpPr>
          <p:nvPr>
            <p:ph idx="1"/>
          </p:nvPr>
        </p:nvSpPr>
        <p:spPr>
          <a:xfrm>
            <a:off x="1288472" y="1845734"/>
            <a:ext cx="9867207" cy="4023360"/>
          </a:xfrm>
        </p:spPr>
        <p:txBody>
          <a:bodyPr/>
          <a:lstStyle/>
          <a:p>
            <a:pPr algn="just">
              <a:lnSpc>
                <a:spcPct val="150000"/>
              </a:lnSpc>
              <a:buFont typeface="Wingdings" panose="05000000000000000000" pitchFamily="2" charset="2"/>
              <a:buChar char="§"/>
            </a:pPr>
            <a:r>
              <a:rPr lang="en-US" dirty="0"/>
              <a:t> Gateway Load Balancers allow you to deploy, scale, and manage virtual appliances, such as firewalls, intrusion detection and prevention systems, and deep packet inspection systems</a:t>
            </a:r>
            <a:r>
              <a:rPr lang="en-US" dirty="0" smtClean="0"/>
              <a:t>.</a:t>
            </a:r>
          </a:p>
          <a:p>
            <a:pPr algn="just">
              <a:lnSpc>
                <a:spcPct val="150000"/>
              </a:lnSpc>
              <a:buFont typeface="Wingdings" panose="05000000000000000000" pitchFamily="2" charset="2"/>
              <a:buChar char="§"/>
            </a:pPr>
            <a:r>
              <a:rPr lang="en-US" dirty="0"/>
              <a:t> It combines a transparent network gateway (that is, a single entry and exit point for all traffic) and distributes traffic while scaling your virtual appliances with the demand</a:t>
            </a:r>
            <a:r>
              <a:rPr lang="en-US" dirty="0" smtClean="0"/>
              <a:t>.</a:t>
            </a:r>
          </a:p>
          <a:p>
            <a:pPr algn="just">
              <a:lnSpc>
                <a:spcPct val="150000"/>
              </a:lnSpc>
              <a:buFont typeface="Wingdings" panose="05000000000000000000" pitchFamily="2" charset="2"/>
              <a:buChar char="§"/>
            </a:pPr>
            <a:r>
              <a:rPr lang="en-US" dirty="0"/>
              <a:t> A Gateway Load Balancer operates at the third layer of the Open Systems Interconnection (OSI) model, the network layer</a:t>
            </a:r>
            <a:r>
              <a:rPr lang="en-US" dirty="0" smtClean="0"/>
              <a:t>.</a:t>
            </a:r>
          </a:p>
          <a:p>
            <a:pPr marL="0" indent="0" algn="just">
              <a:lnSpc>
                <a:spcPct val="150000"/>
              </a:lnSpc>
              <a:buNone/>
            </a:pPr>
            <a:endParaRPr lang="en-IN" dirty="0"/>
          </a:p>
        </p:txBody>
      </p:sp>
    </p:spTree>
    <p:extLst>
      <p:ext uri="{BB962C8B-B14F-4D97-AF65-F5344CB8AC3E}">
        <p14:creationId xmlns:p14="http://schemas.microsoft.com/office/powerpoint/2010/main" val="2806891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29948"/>
            <a:ext cx="10058400" cy="1450757"/>
          </a:xfrm>
        </p:spPr>
        <p:txBody>
          <a:bodyPr>
            <a:normAutofit/>
          </a:bodyPr>
          <a:lstStyle/>
          <a:p>
            <a:r>
              <a:rPr lang="en-IN" sz="4000" b="1" dirty="0"/>
              <a:t>Cloud computing service providers</a:t>
            </a:r>
            <a:r>
              <a:rPr lang="en-IN" sz="4000" dirty="0"/>
              <a:t/>
            </a:r>
            <a:br>
              <a:rPr lang="en-IN" sz="4000" dirty="0"/>
            </a:br>
            <a:endParaRPr lang="en-IN"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69771717"/>
              </p:ext>
            </p:extLst>
          </p:nvPr>
        </p:nvGraphicFramePr>
        <p:xfrm>
          <a:off x="1357745" y="1846262"/>
          <a:ext cx="9296400" cy="4138901"/>
        </p:xfrm>
        <a:graphic>
          <a:graphicData uri="http://schemas.openxmlformats.org/drawingml/2006/table">
            <a:tbl>
              <a:tblPr firstRow="1" bandRow="1">
                <a:tableStyleId>{2D5ABB26-0587-4C30-8999-92F81FD0307C}</a:tableStyleId>
              </a:tblPr>
              <a:tblGrid>
                <a:gridCol w="4648200">
                  <a:extLst>
                    <a:ext uri="{9D8B030D-6E8A-4147-A177-3AD203B41FA5}">
                      <a16:colId xmlns:a16="http://schemas.microsoft.com/office/drawing/2014/main" val="1053196008"/>
                    </a:ext>
                  </a:extLst>
                </a:gridCol>
                <a:gridCol w="4648200">
                  <a:extLst>
                    <a:ext uri="{9D8B030D-6E8A-4147-A177-3AD203B41FA5}">
                      <a16:colId xmlns:a16="http://schemas.microsoft.com/office/drawing/2014/main" val="267484165"/>
                    </a:ext>
                  </a:extLst>
                </a:gridCol>
              </a:tblGrid>
              <a:tr h="4138901">
                <a:tc>
                  <a:txBody>
                    <a:bodyPr/>
                    <a:lstStyle/>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AWS</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GCP</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Microsoft Azure</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Apple</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Citrix</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IBM</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Salesforce</a:t>
                      </a:r>
                    </a:p>
                    <a:p>
                      <a:pPr marL="342900" indent="-342900" algn="just">
                        <a:lnSpc>
                          <a:spcPct val="150000"/>
                        </a:lnSpc>
                        <a:buFont typeface="Wingdings" panose="05000000000000000000" pitchFamily="2" charset="2"/>
                        <a:buChar char="§"/>
                      </a:pPr>
                      <a:endParaRPr lang="en-IN" sz="2000" dirty="0"/>
                    </a:p>
                  </a:txBody>
                  <a:tcPr/>
                </a:tc>
                <a:tc>
                  <a:txBody>
                    <a:bodyPr/>
                    <a:lstStyle/>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Alibaba</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Oracle</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VMware</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SAP</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Joyent</a:t>
                      </a:r>
                    </a:p>
                    <a:p>
                      <a:pPr marL="342900" lvl="0" indent="-342900" algn="just">
                        <a:lnSpc>
                          <a:spcPct val="150000"/>
                        </a:lnSpc>
                        <a:buFont typeface="Wingdings" panose="05000000000000000000" pitchFamily="2" charset="2"/>
                        <a:buChar char="§"/>
                      </a:pPr>
                      <a:r>
                        <a:rPr lang="en-IN" sz="2000" kern="1200" dirty="0" smtClean="0">
                          <a:solidFill>
                            <a:schemeClr val="tx1"/>
                          </a:solidFill>
                          <a:effectLst/>
                          <a:latin typeface="+mn-lt"/>
                          <a:ea typeface="+mn-ea"/>
                          <a:cs typeface="+mn-cs"/>
                        </a:rPr>
                        <a:t>Rackspace</a:t>
                      </a:r>
                    </a:p>
                    <a:p>
                      <a:pPr marL="342900" indent="-342900" algn="just">
                        <a:lnSpc>
                          <a:spcPct val="150000"/>
                        </a:lnSpc>
                        <a:buFont typeface="Wingdings" panose="05000000000000000000" pitchFamily="2" charset="2"/>
                        <a:buChar char="§"/>
                      </a:pPr>
                      <a:endParaRPr lang="en-IN" sz="2000" dirty="0"/>
                    </a:p>
                  </a:txBody>
                  <a:tcPr/>
                </a:tc>
                <a:extLst>
                  <a:ext uri="{0D108BD9-81ED-4DB2-BD59-A6C34878D82A}">
                    <a16:rowId xmlns:a16="http://schemas.microsoft.com/office/drawing/2014/main" val="614926108"/>
                  </a:ext>
                </a:extLst>
              </a:tr>
            </a:tbl>
          </a:graphicData>
        </a:graphic>
      </p:graphicFrame>
    </p:spTree>
    <p:extLst>
      <p:ext uri="{BB962C8B-B14F-4D97-AF65-F5344CB8AC3E}">
        <p14:creationId xmlns:p14="http://schemas.microsoft.com/office/powerpoint/2010/main" val="36855047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AWS Virtual Private Cloud (VPC)</a:t>
            </a:r>
            <a:endParaRPr lang="en-IN" sz="3600" b="1" dirty="0">
              <a:latin typeface="+mn-lt"/>
            </a:endParaRPr>
          </a:p>
        </p:txBody>
      </p:sp>
      <p:sp>
        <p:nvSpPr>
          <p:cNvPr id="3" name="Content Placeholder 2"/>
          <p:cNvSpPr>
            <a:spLocks noGrp="1"/>
          </p:cNvSpPr>
          <p:nvPr>
            <p:ph idx="1"/>
          </p:nvPr>
        </p:nvSpPr>
        <p:spPr>
          <a:xfrm>
            <a:off x="1240970" y="1845734"/>
            <a:ext cx="9914709" cy="4023360"/>
          </a:xfrm>
        </p:spPr>
        <p:txBody>
          <a:bodyPr>
            <a:normAutofit fontScale="92500" lnSpcReduction="10000"/>
          </a:bodyPr>
          <a:lstStyle/>
          <a:p>
            <a:pPr algn="just">
              <a:lnSpc>
                <a:spcPct val="150000"/>
              </a:lnSpc>
              <a:buFont typeface="Wingdings" panose="05000000000000000000" pitchFamily="2" charset="2"/>
              <a:buChar char="§"/>
            </a:pPr>
            <a:r>
              <a:rPr lang="en-US" dirty="0" smtClean="0"/>
              <a:t> </a:t>
            </a:r>
            <a:r>
              <a:rPr lang="en-US" dirty="0"/>
              <a:t>Amazon Virtual Private Cloud (Amazon VPC) enables you to </a:t>
            </a:r>
            <a:endParaRPr lang="en-US" dirty="0" smtClean="0"/>
          </a:p>
          <a:p>
            <a:pPr marL="0" indent="0" algn="just">
              <a:lnSpc>
                <a:spcPct val="150000"/>
              </a:lnSpc>
              <a:buNone/>
            </a:pPr>
            <a:r>
              <a:rPr lang="en-US" dirty="0"/>
              <a:t> </a:t>
            </a:r>
            <a:r>
              <a:rPr lang="en-US" dirty="0" smtClean="0"/>
              <a:t>  launch </a:t>
            </a:r>
            <a:r>
              <a:rPr lang="en-US" dirty="0"/>
              <a:t>AWS resources into a virtual network that </a:t>
            </a:r>
            <a:endParaRPr lang="en-US" dirty="0" smtClean="0"/>
          </a:p>
          <a:p>
            <a:pPr marL="0" indent="0" algn="just">
              <a:lnSpc>
                <a:spcPct val="150000"/>
              </a:lnSpc>
              <a:buNone/>
            </a:pPr>
            <a:r>
              <a:rPr lang="en-US" dirty="0"/>
              <a:t> </a:t>
            </a:r>
            <a:r>
              <a:rPr lang="en-US" dirty="0" smtClean="0"/>
              <a:t>  you've </a:t>
            </a:r>
            <a:r>
              <a:rPr lang="en-US" dirty="0"/>
              <a:t>defined. </a:t>
            </a:r>
            <a:endParaRPr lang="en-US" dirty="0" smtClean="0"/>
          </a:p>
          <a:p>
            <a:pPr algn="just">
              <a:lnSpc>
                <a:spcPct val="150000"/>
              </a:lnSpc>
              <a:buFont typeface="Wingdings" panose="05000000000000000000" pitchFamily="2" charset="2"/>
              <a:buChar char="§"/>
            </a:pPr>
            <a:r>
              <a:rPr lang="en-US" dirty="0"/>
              <a:t> </a:t>
            </a:r>
            <a:r>
              <a:rPr lang="en-US" dirty="0" smtClean="0"/>
              <a:t>This </a:t>
            </a:r>
            <a:r>
              <a:rPr lang="en-US" dirty="0"/>
              <a:t>virtual network closely resembles a traditional </a:t>
            </a:r>
            <a:endParaRPr lang="en-US" dirty="0" smtClean="0"/>
          </a:p>
          <a:p>
            <a:pPr marL="0" indent="0" algn="just">
              <a:lnSpc>
                <a:spcPct val="150000"/>
              </a:lnSpc>
              <a:buNone/>
            </a:pPr>
            <a:r>
              <a:rPr lang="en-US" dirty="0"/>
              <a:t> </a:t>
            </a:r>
            <a:r>
              <a:rPr lang="en-US" dirty="0" smtClean="0"/>
              <a:t>   network </a:t>
            </a:r>
            <a:r>
              <a:rPr lang="en-US" dirty="0"/>
              <a:t>that you'd operate in your own data center, with the benefits of using the </a:t>
            </a:r>
            <a:r>
              <a:rPr lang="en-US" dirty="0" smtClean="0"/>
              <a:t>             </a:t>
            </a:r>
          </a:p>
          <a:p>
            <a:pPr marL="0" indent="0" algn="just">
              <a:lnSpc>
                <a:spcPct val="150000"/>
              </a:lnSpc>
              <a:buNone/>
            </a:pPr>
            <a:r>
              <a:rPr lang="en-US" dirty="0"/>
              <a:t> </a:t>
            </a:r>
            <a:r>
              <a:rPr lang="en-US" dirty="0" smtClean="0"/>
              <a:t>   scalable infrastructure </a:t>
            </a:r>
            <a:r>
              <a:rPr lang="en-US" dirty="0"/>
              <a:t>of AWS</a:t>
            </a:r>
            <a:r>
              <a:rPr lang="en-US" dirty="0" smtClean="0"/>
              <a:t>.</a:t>
            </a:r>
          </a:p>
          <a:p>
            <a:pPr algn="just">
              <a:lnSpc>
                <a:spcPct val="150000"/>
              </a:lnSpc>
              <a:buFont typeface="Wingdings" panose="05000000000000000000" pitchFamily="2" charset="2"/>
              <a:buChar char="§"/>
            </a:pPr>
            <a:r>
              <a:rPr lang="en-US" dirty="0"/>
              <a:t> </a:t>
            </a:r>
            <a:r>
              <a:rPr lang="en-US" dirty="0" err="1" smtClean="0"/>
              <a:t>Benifits</a:t>
            </a:r>
            <a:endParaRPr lang="en-US" dirty="0" smtClean="0"/>
          </a:p>
          <a:p>
            <a:pPr algn="just">
              <a:lnSpc>
                <a:spcPct val="150000"/>
              </a:lnSpc>
              <a:buFont typeface="Wingdings" panose="05000000000000000000" pitchFamily="2" charset="2"/>
              <a:buChar char="§"/>
            </a:pPr>
            <a:endParaRPr lang="en-IN" dirty="0"/>
          </a:p>
        </p:txBody>
      </p:sp>
      <p:pic>
        <p:nvPicPr>
          <p:cNvPr id="4" name="Picture 3"/>
          <p:cNvPicPr>
            <a:picLocks noChangeAspect="1"/>
          </p:cNvPicPr>
          <p:nvPr/>
        </p:nvPicPr>
        <p:blipFill>
          <a:blip r:embed="rId2"/>
          <a:stretch>
            <a:fillRect/>
          </a:stretch>
        </p:blipFill>
        <p:spPr>
          <a:xfrm>
            <a:off x="7564872" y="1845734"/>
            <a:ext cx="3238110" cy="2202391"/>
          </a:xfrm>
          <a:prstGeom prst="rect">
            <a:avLst/>
          </a:prstGeom>
        </p:spPr>
      </p:pic>
    </p:spTree>
    <p:extLst>
      <p:ext uri="{BB962C8B-B14F-4D97-AF65-F5344CB8AC3E}">
        <p14:creationId xmlns:p14="http://schemas.microsoft.com/office/powerpoint/2010/main" val="19185013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Components of VPC</a:t>
            </a:r>
            <a:endParaRPr lang="en-IN" sz="3600" b="1" dirty="0">
              <a:latin typeface="+mn-lt"/>
            </a:endParaRPr>
          </a:p>
        </p:txBody>
      </p:sp>
      <p:pic>
        <p:nvPicPr>
          <p:cNvPr id="4" name="Picture 3"/>
          <p:cNvPicPr>
            <a:picLocks noChangeAspect="1"/>
          </p:cNvPicPr>
          <p:nvPr/>
        </p:nvPicPr>
        <p:blipFill>
          <a:blip r:embed="rId2"/>
          <a:stretch>
            <a:fillRect/>
          </a:stretch>
        </p:blipFill>
        <p:spPr>
          <a:xfrm>
            <a:off x="1214846" y="2066775"/>
            <a:ext cx="8324850" cy="3714750"/>
          </a:xfrm>
          <a:prstGeom prst="rect">
            <a:avLst/>
          </a:prstGeom>
        </p:spPr>
      </p:pic>
    </p:spTree>
    <p:extLst>
      <p:ext uri="{BB962C8B-B14F-4D97-AF65-F5344CB8AC3E}">
        <p14:creationId xmlns:p14="http://schemas.microsoft.com/office/powerpoint/2010/main" val="4539256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mn-lt"/>
              </a:rPr>
              <a:t>Components of VPC</a:t>
            </a:r>
            <a:endParaRPr lang="en-IN" sz="3600" dirty="0">
              <a:latin typeface="+mn-lt"/>
            </a:endParaRPr>
          </a:p>
        </p:txBody>
      </p:sp>
      <p:sp>
        <p:nvSpPr>
          <p:cNvPr id="3" name="Content Placeholder 2"/>
          <p:cNvSpPr>
            <a:spLocks noGrp="1"/>
          </p:cNvSpPr>
          <p:nvPr>
            <p:ph idx="1"/>
          </p:nvPr>
        </p:nvSpPr>
        <p:spPr/>
        <p:txBody>
          <a:bodyPr>
            <a:normAutofit fontScale="85000" lnSpcReduction="20000"/>
          </a:bodyPr>
          <a:lstStyle/>
          <a:p>
            <a:pPr marL="457200" indent="-457200">
              <a:buFont typeface="+mj-lt"/>
              <a:buAutoNum type="arabicPeriod"/>
            </a:pPr>
            <a:r>
              <a:rPr lang="en-US" dirty="0" smtClean="0"/>
              <a:t>Route Table</a:t>
            </a:r>
          </a:p>
          <a:p>
            <a:pPr marL="457200" indent="-457200">
              <a:buFont typeface="+mj-lt"/>
              <a:buAutoNum type="arabicPeriod"/>
            </a:pPr>
            <a:r>
              <a:rPr lang="en-US" dirty="0" smtClean="0"/>
              <a:t>Subnet</a:t>
            </a:r>
          </a:p>
          <a:p>
            <a:pPr marL="457200" indent="-457200">
              <a:buFont typeface="+mj-lt"/>
              <a:buAutoNum type="arabicPeriod"/>
            </a:pPr>
            <a:r>
              <a:rPr lang="en-US" dirty="0" smtClean="0"/>
              <a:t>Security Groups</a:t>
            </a:r>
          </a:p>
          <a:p>
            <a:pPr marL="457200" indent="-457200">
              <a:buFont typeface="+mj-lt"/>
              <a:buAutoNum type="arabicPeriod"/>
            </a:pPr>
            <a:r>
              <a:rPr lang="en-US" dirty="0" smtClean="0"/>
              <a:t>NAT Gateway</a:t>
            </a:r>
          </a:p>
          <a:p>
            <a:pPr marL="457200" indent="-457200">
              <a:buFont typeface="+mj-lt"/>
              <a:buAutoNum type="arabicPeriod"/>
            </a:pPr>
            <a:r>
              <a:rPr lang="en-US" dirty="0" smtClean="0"/>
              <a:t>VPC Peering</a:t>
            </a:r>
          </a:p>
          <a:p>
            <a:pPr marL="457200" indent="-457200">
              <a:buFont typeface="+mj-lt"/>
              <a:buAutoNum type="arabicPeriod"/>
            </a:pPr>
            <a:r>
              <a:rPr lang="en-US" dirty="0" smtClean="0"/>
              <a:t>Network access control list</a:t>
            </a:r>
          </a:p>
          <a:p>
            <a:pPr marL="457200" indent="-457200">
              <a:buFont typeface="+mj-lt"/>
              <a:buAutoNum type="arabicPeriod"/>
            </a:pPr>
            <a:r>
              <a:rPr lang="en-US" dirty="0" smtClean="0"/>
              <a:t>Virtual private gateway</a:t>
            </a:r>
          </a:p>
          <a:p>
            <a:pPr marL="457200" indent="-457200">
              <a:buFont typeface="+mj-lt"/>
              <a:buAutoNum type="arabicPeriod"/>
            </a:pPr>
            <a:r>
              <a:rPr lang="en-US" dirty="0" smtClean="0"/>
              <a:t>Customer gateway</a:t>
            </a:r>
          </a:p>
          <a:p>
            <a:pPr marL="457200" indent="-457200">
              <a:buFont typeface="+mj-lt"/>
              <a:buAutoNum type="arabicPeriod"/>
            </a:pPr>
            <a:r>
              <a:rPr lang="en-US" dirty="0" smtClean="0"/>
              <a:t>Elastic IP</a:t>
            </a:r>
          </a:p>
          <a:p>
            <a:pPr marL="457200" indent="-457200">
              <a:buFont typeface="+mj-lt"/>
              <a:buAutoNum type="arabicPeriod"/>
            </a:pPr>
            <a:r>
              <a:rPr lang="en-US" dirty="0" smtClean="0"/>
              <a:t>Network Interface</a:t>
            </a:r>
          </a:p>
          <a:p>
            <a:pPr marL="457200" indent="-457200">
              <a:buFont typeface="+mj-lt"/>
              <a:buAutoNum type="arabicPeriod"/>
            </a:pPr>
            <a:r>
              <a:rPr lang="en-US" dirty="0" smtClean="0"/>
              <a:t>VPC Endpoints</a:t>
            </a:r>
            <a:endParaRPr lang="en-IN" dirty="0"/>
          </a:p>
        </p:txBody>
      </p:sp>
    </p:spTree>
    <p:extLst>
      <p:ext uri="{BB962C8B-B14F-4D97-AF65-F5344CB8AC3E}">
        <p14:creationId xmlns:p14="http://schemas.microsoft.com/office/powerpoint/2010/main" val="33648603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AWS Storage</a:t>
            </a:r>
            <a:endParaRPr lang="en-IN" sz="3600" b="1" dirty="0">
              <a:latin typeface="+mn-lt"/>
            </a:endParaRPr>
          </a:p>
        </p:txBody>
      </p:sp>
      <p:sp>
        <p:nvSpPr>
          <p:cNvPr id="3" name="Content Placeholder 2"/>
          <p:cNvSpPr>
            <a:spLocks noGrp="1"/>
          </p:cNvSpPr>
          <p:nvPr>
            <p:ph idx="1"/>
          </p:nvPr>
        </p:nvSpPr>
        <p:spPr>
          <a:xfrm>
            <a:off x="1227908" y="1845734"/>
            <a:ext cx="9927771" cy="4023360"/>
          </a:xfrm>
        </p:spPr>
        <p:txBody>
          <a:bodyPr>
            <a:normAutofit/>
          </a:bodyPr>
          <a:lstStyle/>
          <a:p>
            <a:pPr algn="just">
              <a:lnSpc>
                <a:spcPct val="150000"/>
              </a:lnSpc>
              <a:buFont typeface="Wingdings" panose="05000000000000000000" pitchFamily="2" charset="2"/>
              <a:buChar char="§"/>
            </a:pPr>
            <a:r>
              <a:rPr lang="en-US" dirty="0" smtClean="0"/>
              <a:t> Cloud storage is a web service where your data can be stored, accessed and quickly backed up   </a:t>
            </a:r>
          </a:p>
          <a:p>
            <a:pPr marL="0" indent="0" algn="just">
              <a:lnSpc>
                <a:spcPct val="150000"/>
              </a:lnSpc>
              <a:buNone/>
            </a:pPr>
            <a:r>
              <a:rPr lang="en-US" dirty="0" smtClean="0"/>
              <a:t>    by users on the internet.</a:t>
            </a:r>
          </a:p>
          <a:p>
            <a:pPr algn="just">
              <a:lnSpc>
                <a:spcPct val="150000"/>
              </a:lnSpc>
              <a:buFont typeface="Wingdings" panose="05000000000000000000" pitchFamily="2" charset="2"/>
              <a:buChar char="§"/>
            </a:pPr>
            <a:r>
              <a:rPr lang="en-US" dirty="0"/>
              <a:t> </a:t>
            </a:r>
            <a:r>
              <a:rPr lang="en-US" dirty="0" smtClean="0"/>
              <a:t>It is more reliable, scalable and secure than traditional on premises storage system.</a:t>
            </a:r>
          </a:p>
          <a:p>
            <a:pPr algn="just">
              <a:lnSpc>
                <a:spcPct val="150000"/>
              </a:lnSpc>
              <a:buFont typeface="Wingdings" panose="05000000000000000000" pitchFamily="2" charset="2"/>
              <a:buChar char="§"/>
            </a:pPr>
            <a:r>
              <a:rPr lang="en-US" dirty="0"/>
              <a:t> </a:t>
            </a:r>
            <a:r>
              <a:rPr lang="en-US" dirty="0" smtClean="0"/>
              <a:t>Cloud storage is offered in two models:</a:t>
            </a:r>
          </a:p>
          <a:p>
            <a:pPr lvl="1" algn="just">
              <a:lnSpc>
                <a:spcPct val="150000"/>
              </a:lnSpc>
              <a:buFont typeface="Wingdings" panose="05000000000000000000" pitchFamily="2" charset="2"/>
              <a:buChar char="§"/>
            </a:pPr>
            <a:r>
              <a:rPr lang="en-US" sz="2000" dirty="0" smtClean="0"/>
              <a:t>Pay only for what you use</a:t>
            </a:r>
          </a:p>
          <a:p>
            <a:pPr lvl="1" algn="just">
              <a:lnSpc>
                <a:spcPct val="150000"/>
              </a:lnSpc>
              <a:buFont typeface="Wingdings" panose="05000000000000000000" pitchFamily="2" charset="2"/>
              <a:buChar char="§"/>
            </a:pPr>
            <a:r>
              <a:rPr lang="en-US" sz="2000" dirty="0" smtClean="0"/>
              <a:t>Pay on monthly basis</a:t>
            </a:r>
          </a:p>
          <a:p>
            <a:pPr algn="just">
              <a:lnSpc>
                <a:spcPct val="150000"/>
              </a:lnSpc>
              <a:buFont typeface="Wingdings" panose="05000000000000000000" pitchFamily="2" charset="2"/>
              <a:buChar char="§"/>
            </a:pPr>
            <a:endParaRPr lang="en-IN" dirty="0"/>
          </a:p>
        </p:txBody>
      </p:sp>
    </p:spTree>
    <p:extLst>
      <p:ext uri="{BB962C8B-B14F-4D97-AF65-F5344CB8AC3E}">
        <p14:creationId xmlns:p14="http://schemas.microsoft.com/office/powerpoint/2010/main" val="291442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Storage offered by AWS</a:t>
            </a:r>
            <a:endParaRPr lang="en-IN" sz="3600" b="1" dirty="0">
              <a:latin typeface="+mn-lt"/>
            </a:endParaRPr>
          </a:p>
        </p:txBody>
      </p:sp>
      <p:pic>
        <p:nvPicPr>
          <p:cNvPr id="4" name="Content Placeholder 3"/>
          <p:cNvPicPr>
            <a:picLocks noGrp="1" noChangeAspect="1"/>
          </p:cNvPicPr>
          <p:nvPr>
            <p:ph idx="1"/>
          </p:nvPr>
        </p:nvPicPr>
        <p:blipFill>
          <a:blip r:embed="rId2"/>
          <a:stretch>
            <a:fillRect/>
          </a:stretch>
        </p:blipFill>
        <p:spPr>
          <a:xfrm>
            <a:off x="1599609" y="1998617"/>
            <a:ext cx="8522648" cy="3623154"/>
          </a:xfrm>
          <a:prstGeom prst="rect">
            <a:avLst/>
          </a:prstGeom>
        </p:spPr>
      </p:pic>
    </p:spTree>
    <p:extLst>
      <p:ext uri="{BB962C8B-B14F-4D97-AF65-F5344CB8AC3E}">
        <p14:creationId xmlns:p14="http://schemas.microsoft.com/office/powerpoint/2010/main" val="13522377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Amazon S3 Bucket</a:t>
            </a:r>
            <a:endParaRPr lang="en-IN" sz="3600" b="1" dirty="0">
              <a:latin typeface="+mn-lt"/>
            </a:endParaRPr>
          </a:p>
        </p:txBody>
      </p:sp>
      <p:sp>
        <p:nvSpPr>
          <p:cNvPr id="3" name="Content Placeholder 2"/>
          <p:cNvSpPr>
            <a:spLocks noGrp="1"/>
          </p:cNvSpPr>
          <p:nvPr>
            <p:ph idx="1"/>
          </p:nvPr>
        </p:nvSpPr>
        <p:spPr>
          <a:xfrm>
            <a:off x="1240970" y="1845734"/>
            <a:ext cx="9914709" cy="4023360"/>
          </a:xfrm>
        </p:spPr>
        <p:txBody>
          <a:bodyPr>
            <a:normAutofit lnSpcReduction="10000"/>
          </a:bodyPr>
          <a:lstStyle/>
          <a:p>
            <a:pPr algn="just">
              <a:lnSpc>
                <a:spcPct val="150000"/>
              </a:lnSpc>
              <a:buFont typeface="Wingdings" panose="05000000000000000000" pitchFamily="2" charset="2"/>
              <a:buChar char="§"/>
            </a:pPr>
            <a:r>
              <a:rPr lang="en-US" dirty="0" smtClean="0"/>
              <a:t> Amazon </a:t>
            </a:r>
            <a:r>
              <a:rPr lang="en-US" dirty="0"/>
              <a:t>Simple Storage Service (Amazon S3) is an object storage service that offers industry-leading scalability, data availability, security, and performance. </a:t>
            </a:r>
            <a:endParaRPr lang="en-US" dirty="0" smtClean="0"/>
          </a:p>
          <a:p>
            <a:pPr algn="just">
              <a:lnSpc>
                <a:spcPct val="150000"/>
              </a:lnSpc>
              <a:buFont typeface="Wingdings" panose="05000000000000000000" pitchFamily="2" charset="2"/>
              <a:buChar char="§"/>
            </a:pPr>
            <a:r>
              <a:rPr lang="en-US" dirty="0" smtClean="0"/>
              <a:t> Customers </a:t>
            </a:r>
            <a:r>
              <a:rPr lang="en-US" dirty="0"/>
              <a:t>of all sizes and industries can use Amazon S3 to store and protect any amount of data for a range of use cases, such as data lakes, websites, mobile applications, backup and restore, archive, enterprise applications, IoT devices, and big data analytics. </a:t>
            </a:r>
            <a:endParaRPr lang="en-US" dirty="0" smtClean="0"/>
          </a:p>
          <a:p>
            <a:pPr algn="just">
              <a:lnSpc>
                <a:spcPct val="150000"/>
              </a:lnSpc>
              <a:buFont typeface="Wingdings" panose="05000000000000000000" pitchFamily="2" charset="2"/>
              <a:buChar char="§"/>
            </a:pPr>
            <a:r>
              <a:rPr lang="en-US" dirty="0" smtClean="0"/>
              <a:t> Amazon </a:t>
            </a:r>
            <a:r>
              <a:rPr lang="en-US" dirty="0"/>
              <a:t>S3 provides management features so that you can optimize, organize, and configure access to your data to meet your specific business, organizational, and compliance requirements.</a:t>
            </a:r>
            <a:endParaRPr lang="en-IN" dirty="0"/>
          </a:p>
        </p:txBody>
      </p:sp>
    </p:spTree>
    <p:extLst>
      <p:ext uri="{BB962C8B-B14F-4D97-AF65-F5344CB8AC3E}">
        <p14:creationId xmlns:p14="http://schemas.microsoft.com/office/powerpoint/2010/main" val="5440147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Creating Amazon S3 Bucket</a:t>
            </a:r>
            <a:endParaRPr lang="en-IN" sz="3600" b="1" dirty="0">
              <a:latin typeface="+mn-lt"/>
            </a:endParaRPr>
          </a:p>
        </p:txBody>
      </p:sp>
      <p:pic>
        <p:nvPicPr>
          <p:cNvPr id="3" name="Picture 2"/>
          <p:cNvPicPr/>
          <p:nvPr/>
        </p:nvPicPr>
        <p:blipFill>
          <a:blip r:embed="rId2"/>
          <a:stretch>
            <a:fillRect/>
          </a:stretch>
        </p:blipFill>
        <p:spPr>
          <a:xfrm>
            <a:off x="1296942" y="2000567"/>
            <a:ext cx="9858738" cy="4217353"/>
          </a:xfrm>
          <a:prstGeom prst="rect">
            <a:avLst/>
          </a:prstGeom>
        </p:spPr>
      </p:pic>
    </p:spTree>
    <p:extLst>
      <p:ext uri="{BB962C8B-B14F-4D97-AF65-F5344CB8AC3E}">
        <p14:creationId xmlns:p14="http://schemas.microsoft.com/office/powerpoint/2010/main" val="42829888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Creating Amazon S3 Bucket</a:t>
            </a:r>
            <a:endParaRPr lang="en-IN" sz="3600" b="1" dirty="0">
              <a:latin typeface="+mn-lt"/>
            </a:endParaRPr>
          </a:p>
        </p:txBody>
      </p:sp>
      <p:pic>
        <p:nvPicPr>
          <p:cNvPr id="3" name="Picture 2"/>
          <p:cNvPicPr/>
          <p:nvPr/>
        </p:nvPicPr>
        <p:blipFill>
          <a:blip r:embed="rId2"/>
          <a:stretch>
            <a:fillRect/>
          </a:stretch>
        </p:blipFill>
        <p:spPr>
          <a:xfrm>
            <a:off x="1257754" y="1974441"/>
            <a:ext cx="9897926" cy="4217353"/>
          </a:xfrm>
          <a:prstGeom prst="rect">
            <a:avLst/>
          </a:prstGeom>
        </p:spPr>
      </p:pic>
    </p:spTree>
    <p:extLst>
      <p:ext uri="{BB962C8B-B14F-4D97-AF65-F5344CB8AC3E}">
        <p14:creationId xmlns:p14="http://schemas.microsoft.com/office/powerpoint/2010/main" val="2022233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Creating Amazon S3 Bucket</a:t>
            </a:r>
            <a:endParaRPr lang="en-IN" sz="3600" b="1" dirty="0">
              <a:latin typeface="+mn-lt"/>
            </a:endParaRPr>
          </a:p>
        </p:txBody>
      </p:sp>
      <p:pic>
        <p:nvPicPr>
          <p:cNvPr id="3" name="Picture 2"/>
          <p:cNvPicPr/>
          <p:nvPr/>
        </p:nvPicPr>
        <p:blipFill>
          <a:blip r:embed="rId2"/>
          <a:stretch>
            <a:fillRect/>
          </a:stretch>
        </p:blipFill>
        <p:spPr>
          <a:xfrm>
            <a:off x="1257754" y="1961378"/>
            <a:ext cx="9741172" cy="4295731"/>
          </a:xfrm>
          <a:prstGeom prst="rect">
            <a:avLst/>
          </a:prstGeom>
        </p:spPr>
      </p:pic>
    </p:spTree>
    <p:extLst>
      <p:ext uri="{BB962C8B-B14F-4D97-AF65-F5344CB8AC3E}">
        <p14:creationId xmlns:p14="http://schemas.microsoft.com/office/powerpoint/2010/main" val="12499071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Creating Amazon S3 Bucket</a:t>
            </a:r>
            <a:endParaRPr lang="en-IN" sz="3600" b="1" dirty="0">
              <a:latin typeface="+mn-lt"/>
            </a:endParaRPr>
          </a:p>
        </p:txBody>
      </p:sp>
      <p:pic>
        <p:nvPicPr>
          <p:cNvPr id="3" name="Picture 2"/>
          <p:cNvPicPr/>
          <p:nvPr/>
        </p:nvPicPr>
        <p:blipFill>
          <a:blip r:embed="rId2"/>
          <a:stretch>
            <a:fillRect/>
          </a:stretch>
        </p:blipFill>
        <p:spPr>
          <a:xfrm>
            <a:off x="1362256" y="2013630"/>
            <a:ext cx="9636670" cy="4217353"/>
          </a:xfrm>
          <a:prstGeom prst="rect">
            <a:avLst/>
          </a:prstGeom>
        </p:spPr>
      </p:pic>
    </p:spTree>
    <p:extLst>
      <p:ext uri="{BB962C8B-B14F-4D97-AF65-F5344CB8AC3E}">
        <p14:creationId xmlns:p14="http://schemas.microsoft.com/office/powerpoint/2010/main" val="26392069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99221"/>
            <a:ext cx="10058400" cy="1450757"/>
          </a:xfrm>
        </p:spPr>
        <p:txBody>
          <a:bodyPr>
            <a:normAutofit/>
          </a:bodyPr>
          <a:lstStyle/>
          <a:p>
            <a:r>
              <a:rPr lang="en-IN" sz="4000" b="1" dirty="0"/>
              <a:t>Cloud Services</a:t>
            </a:r>
            <a:r>
              <a:rPr lang="en-IN" sz="4000" dirty="0"/>
              <a:t/>
            </a:r>
            <a:br>
              <a:rPr lang="en-IN" sz="4000" dirty="0"/>
            </a:br>
            <a:endParaRPr lang="en-IN" sz="4000" dirty="0"/>
          </a:p>
        </p:txBody>
      </p:sp>
      <p:sp>
        <p:nvSpPr>
          <p:cNvPr id="3" name="Content Placeholder 2"/>
          <p:cNvSpPr>
            <a:spLocks noGrp="1"/>
          </p:cNvSpPr>
          <p:nvPr>
            <p:ph idx="1"/>
          </p:nvPr>
        </p:nvSpPr>
        <p:spPr/>
        <p:txBody>
          <a:bodyPr>
            <a:normAutofit/>
          </a:bodyPr>
          <a:lstStyle/>
          <a:p>
            <a:pPr lvl="1" algn="just">
              <a:lnSpc>
                <a:spcPct val="150000"/>
              </a:lnSpc>
              <a:buFont typeface="Wingdings" panose="05000000000000000000" pitchFamily="2" charset="2"/>
              <a:buChar char="§"/>
            </a:pPr>
            <a:r>
              <a:rPr lang="en-IN" sz="2000" dirty="0"/>
              <a:t>Email</a:t>
            </a:r>
          </a:p>
          <a:p>
            <a:pPr lvl="1" algn="just">
              <a:lnSpc>
                <a:spcPct val="150000"/>
              </a:lnSpc>
              <a:buFont typeface="Wingdings" panose="05000000000000000000" pitchFamily="2" charset="2"/>
              <a:buChar char="§"/>
            </a:pPr>
            <a:r>
              <a:rPr lang="en-IN" sz="2000" dirty="0"/>
              <a:t>Storage, backup, and data retrieval</a:t>
            </a:r>
          </a:p>
          <a:p>
            <a:pPr lvl="1" algn="just">
              <a:lnSpc>
                <a:spcPct val="150000"/>
              </a:lnSpc>
              <a:buFont typeface="Wingdings" panose="05000000000000000000" pitchFamily="2" charset="2"/>
              <a:buChar char="§"/>
            </a:pPr>
            <a:r>
              <a:rPr lang="en-IN" sz="2000" dirty="0"/>
              <a:t>Creating and testing apps</a:t>
            </a:r>
          </a:p>
          <a:p>
            <a:pPr lvl="1" algn="just">
              <a:lnSpc>
                <a:spcPct val="150000"/>
              </a:lnSpc>
              <a:buFont typeface="Wingdings" panose="05000000000000000000" pitchFamily="2" charset="2"/>
              <a:buChar char="§"/>
            </a:pPr>
            <a:r>
              <a:rPr lang="en-IN" sz="2000" dirty="0"/>
              <a:t>Analysing data</a:t>
            </a:r>
          </a:p>
          <a:p>
            <a:pPr lvl="1" algn="just">
              <a:lnSpc>
                <a:spcPct val="150000"/>
              </a:lnSpc>
              <a:buFont typeface="Wingdings" panose="05000000000000000000" pitchFamily="2" charset="2"/>
              <a:buChar char="§"/>
            </a:pPr>
            <a:r>
              <a:rPr lang="en-IN" sz="2000" dirty="0"/>
              <a:t>Audio and video streaming</a:t>
            </a:r>
          </a:p>
          <a:p>
            <a:pPr lvl="1" algn="just">
              <a:lnSpc>
                <a:spcPct val="150000"/>
              </a:lnSpc>
              <a:buFont typeface="Wingdings" panose="05000000000000000000" pitchFamily="2" charset="2"/>
              <a:buChar char="§"/>
            </a:pPr>
            <a:r>
              <a:rPr lang="en-IN" sz="2000" dirty="0"/>
              <a:t>Delivering software on demand</a:t>
            </a:r>
          </a:p>
          <a:p>
            <a:pPr marL="0" indent="0">
              <a:buNone/>
            </a:pPr>
            <a:endParaRPr lang="en-IN" sz="1800" dirty="0"/>
          </a:p>
        </p:txBody>
      </p:sp>
    </p:spTree>
    <p:extLst>
      <p:ext uri="{BB962C8B-B14F-4D97-AF65-F5344CB8AC3E}">
        <p14:creationId xmlns:p14="http://schemas.microsoft.com/office/powerpoint/2010/main" val="12191580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Creating Amazon S3 Bucket</a:t>
            </a:r>
            <a:endParaRPr lang="en-IN" sz="3600" b="1" dirty="0">
              <a:latin typeface="+mn-lt"/>
            </a:endParaRPr>
          </a:p>
        </p:txBody>
      </p:sp>
      <p:pic>
        <p:nvPicPr>
          <p:cNvPr id="3" name="Picture 2"/>
          <p:cNvPicPr/>
          <p:nvPr/>
        </p:nvPicPr>
        <p:blipFill>
          <a:blip r:embed="rId2"/>
          <a:stretch>
            <a:fillRect/>
          </a:stretch>
        </p:blipFill>
        <p:spPr>
          <a:xfrm>
            <a:off x="1257754" y="2000567"/>
            <a:ext cx="9715046" cy="4191227"/>
          </a:xfrm>
          <a:prstGeom prst="rect">
            <a:avLst/>
          </a:prstGeom>
        </p:spPr>
      </p:pic>
    </p:spTree>
    <p:extLst>
      <p:ext uri="{BB962C8B-B14F-4D97-AF65-F5344CB8AC3E}">
        <p14:creationId xmlns:p14="http://schemas.microsoft.com/office/powerpoint/2010/main" val="26348333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Deploy Website or Web Application on AWS</a:t>
            </a:r>
            <a:endParaRPr lang="en-IN" sz="3600" b="1" dirty="0">
              <a:latin typeface="+mn-lt"/>
            </a:endParaRPr>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3982727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AWS Elastic Beanstalk</a:t>
            </a:r>
            <a:endParaRPr lang="en-IN" sz="3600" b="1" dirty="0">
              <a:latin typeface="+mn-lt"/>
            </a:endParaRPr>
          </a:p>
        </p:txBody>
      </p:sp>
      <p:sp>
        <p:nvSpPr>
          <p:cNvPr id="3" name="Content Placeholder 2"/>
          <p:cNvSpPr>
            <a:spLocks noGrp="1"/>
          </p:cNvSpPr>
          <p:nvPr>
            <p:ph idx="1"/>
          </p:nvPr>
        </p:nvSpPr>
        <p:spPr>
          <a:xfrm>
            <a:off x="1214846" y="1845734"/>
            <a:ext cx="9940834" cy="4023360"/>
          </a:xfrm>
        </p:spPr>
        <p:txBody>
          <a:bodyPr>
            <a:normAutofit lnSpcReduction="10000"/>
          </a:bodyPr>
          <a:lstStyle/>
          <a:p>
            <a:pPr algn="just">
              <a:lnSpc>
                <a:spcPct val="150000"/>
              </a:lnSpc>
              <a:buFont typeface="Wingdings" panose="05000000000000000000" pitchFamily="2" charset="2"/>
              <a:buChar char="§"/>
            </a:pPr>
            <a:r>
              <a:rPr lang="en-US" dirty="0" smtClean="0"/>
              <a:t> </a:t>
            </a:r>
            <a:r>
              <a:rPr lang="en-US" dirty="0"/>
              <a:t>AWS Elastic Beanstalk is an easy-to-use service for deploying and scaling web applications and </a:t>
            </a:r>
            <a:r>
              <a:rPr lang="en-US" dirty="0" smtClean="0"/>
              <a:t>services.</a:t>
            </a:r>
          </a:p>
          <a:p>
            <a:pPr algn="just">
              <a:lnSpc>
                <a:spcPct val="150000"/>
              </a:lnSpc>
              <a:buFont typeface="Wingdings" panose="05000000000000000000" pitchFamily="2" charset="2"/>
              <a:buChar char="§"/>
            </a:pPr>
            <a:r>
              <a:rPr lang="en-US" dirty="0"/>
              <a:t> </a:t>
            </a:r>
            <a:r>
              <a:rPr lang="en-US" dirty="0" smtClean="0"/>
              <a:t>You </a:t>
            </a:r>
            <a:r>
              <a:rPr lang="en-US" dirty="0"/>
              <a:t>can simply upload your code and Elastic Beanstalk automatically handles the deployment, from capacity provisioning, load balancing, auto-scaling to application health monitoring. At the same time, you retain full control over the AWS resources powering your application and can access the underlying resources at any time.</a:t>
            </a:r>
          </a:p>
          <a:p>
            <a:pPr algn="just">
              <a:lnSpc>
                <a:spcPct val="150000"/>
              </a:lnSpc>
              <a:buFont typeface="Wingdings" panose="05000000000000000000" pitchFamily="2" charset="2"/>
              <a:buChar char="§"/>
            </a:pPr>
            <a:r>
              <a:rPr lang="en-US" dirty="0" smtClean="0"/>
              <a:t> There </a:t>
            </a:r>
            <a:r>
              <a:rPr lang="en-US" dirty="0"/>
              <a:t>is no additional charge for Elastic Beanstalk - you pay only for the AWS resources needed to store and run your applications.</a:t>
            </a:r>
          </a:p>
          <a:p>
            <a:pPr marL="0" indent="0" algn="just">
              <a:lnSpc>
                <a:spcPct val="150000"/>
              </a:lnSpc>
              <a:buNone/>
            </a:pPr>
            <a:endParaRPr lang="en-IN" dirty="0"/>
          </a:p>
        </p:txBody>
      </p:sp>
    </p:spTree>
    <p:extLst>
      <p:ext uri="{BB962C8B-B14F-4D97-AF65-F5344CB8AC3E}">
        <p14:creationId xmlns:p14="http://schemas.microsoft.com/office/powerpoint/2010/main" val="8057203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mn-lt"/>
              </a:rPr>
              <a:t>Benefits AWS Elastic Beanstalk</a:t>
            </a:r>
          </a:p>
        </p:txBody>
      </p:sp>
      <p:sp>
        <p:nvSpPr>
          <p:cNvPr id="3" name="Content Placeholder 2"/>
          <p:cNvSpPr>
            <a:spLocks noGrp="1"/>
          </p:cNvSpPr>
          <p:nvPr>
            <p:ph idx="1"/>
          </p:nvPr>
        </p:nvSpPr>
        <p:spPr>
          <a:xfrm>
            <a:off x="1280160" y="1845734"/>
            <a:ext cx="9875520" cy="4023360"/>
          </a:xfrm>
        </p:spPr>
        <p:txBody>
          <a:bodyPr/>
          <a:lstStyle/>
          <a:p>
            <a:pPr algn="just">
              <a:lnSpc>
                <a:spcPct val="150000"/>
              </a:lnSpc>
              <a:buFont typeface="Wingdings" panose="05000000000000000000" pitchFamily="2" charset="2"/>
              <a:buChar char="§"/>
            </a:pPr>
            <a:r>
              <a:rPr lang="en-US" dirty="0" smtClean="0"/>
              <a:t> </a:t>
            </a:r>
            <a:r>
              <a:rPr lang="en-IN" dirty="0"/>
              <a:t>Fast and simple to begin</a:t>
            </a:r>
          </a:p>
          <a:p>
            <a:pPr algn="just">
              <a:lnSpc>
                <a:spcPct val="150000"/>
              </a:lnSpc>
              <a:buFont typeface="Wingdings" panose="05000000000000000000" pitchFamily="2" charset="2"/>
              <a:buChar char="§"/>
            </a:pPr>
            <a:r>
              <a:rPr lang="en-US" dirty="0" smtClean="0"/>
              <a:t> </a:t>
            </a:r>
            <a:r>
              <a:rPr lang="en-IN" dirty="0"/>
              <a:t>Impossible to outgrow</a:t>
            </a:r>
          </a:p>
          <a:p>
            <a:pPr algn="just">
              <a:lnSpc>
                <a:spcPct val="150000"/>
              </a:lnSpc>
              <a:buFont typeface="Wingdings" panose="05000000000000000000" pitchFamily="2" charset="2"/>
              <a:buChar char="§"/>
            </a:pPr>
            <a:r>
              <a:rPr lang="en-US" dirty="0" smtClean="0"/>
              <a:t> </a:t>
            </a:r>
            <a:r>
              <a:rPr lang="en-IN" dirty="0"/>
              <a:t>Developer productivity</a:t>
            </a:r>
          </a:p>
          <a:p>
            <a:pPr algn="just">
              <a:lnSpc>
                <a:spcPct val="150000"/>
              </a:lnSpc>
              <a:buFont typeface="Wingdings" panose="05000000000000000000" pitchFamily="2" charset="2"/>
              <a:buChar char="§"/>
            </a:pPr>
            <a:r>
              <a:rPr lang="en-IN" dirty="0" smtClean="0"/>
              <a:t> Complete </a:t>
            </a:r>
            <a:r>
              <a:rPr lang="en-IN" dirty="0"/>
              <a:t>resource control</a:t>
            </a:r>
          </a:p>
          <a:p>
            <a:pPr>
              <a:buFont typeface="Wingdings" panose="05000000000000000000" pitchFamily="2" charset="2"/>
              <a:buChar char="§"/>
            </a:pPr>
            <a:endParaRPr lang="en-IN" dirty="0"/>
          </a:p>
        </p:txBody>
      </p:sp>
      <p:pic>
        <p:nvPicPr>
          <p:cNvPr id="4" name="Picture 3"/>
          <p:cNvPicPr>
            <a:picLocks noChangeAspect="1"/>
          </p:cNvPicPr>
          <p:nvPr/>
        </p:nvPicPr>
        <p:blipFill>
          <a:blip r:embed="rId2"/>
          <a:stretch>
            <a:fillRect/>
          </a:stretch>
        </p:blipFill>
        <p:spPr>
          <a:xfrm>
            <a:off x="4004039" y="2080532"/>
            <a:ext cx="7049852" cy="2974793"/>
          </a:xfrm>
          <a:prstGeom prst="rect">
            <a:avLst/>
          </a:prstGeom>
        </p:spPr>
      </p:pic>
    </p:spTree>
    <p:extLst>
      <p:ext uri="{BB962C8B-B14F-4D97-AF65-F5344CB8AC3E}">
        <p14:creationId xmlns:p14="http://schemas.microsoft.com/office/powerpoint/2010/main" val="12583201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Launch an Application </a:t>
            </a:r>
            <a:r>
              <a:rPr lang="en-US" sz="3600" b="1" dirty="0">
                <a:latin typeface="+mn-lt"/>
              </a:rPr>
              <a:t>AWS Elastic Beanstalk</a:t>
            </a:r>
            <a:endParaRPr lang="en-IN" sz="3600" b="1" dirty="0">
              <a:latin typeface="+mn-lt"/>
            </a:endParaRPr>
          </a:p>
        </p:txBody>
      </p:sp>
      <p:pic>
        <p:nvPicPr>
          <p:cNvPr id="4" name="Picture 3"/>
          <p:cNvPicPr/>
          <p:nvPr/>
        </p:nvPicPr>
        <p:blipFill>
          <a:blip r:embed="rId2"/>
          <a:stretch>
            <a:fillRect/>
          </a:stretch>
        </p:blipFill>
        <p:spPr>
          <a:xfrm>
            <a:off x="1097280" y="1869938"/>
            <a:ext cx="10058400" cy="4347982"/>
          </a:xfrm>
          <a:prstGeom prst="rect">
            <a:avLst/>
          </a:prstGeom>
        </p:spPr>
      </p:pic>
    </p:spTree>
    <p:extLst>
      <p:ext uri="{BB962C8B-B14F-4D97-AF65-F5344CB8AC3E}">
        <p14:creationId xmlns:p14="http://schemas.microsoft.com/office/powerpoint/2010/main" val="38641230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Launch an Application </a:t>
            </a:r>
            <a:r>
              <a:rPr lang="en-US" sz="3600" b="1" dirty="0">
                <a:latin typeface="+mn-lt"/>
              </a:rPr>
              <a:t>AWS Elastic Beanstalk</a:t>
            </a:r>
            <a:endParaRPr lang="en-IN" sz="3600" b="1" dirty="0">
              <a:latin typeface="+mn-lt"/>
            </a:endParaRPr>
          </a:p>
        </p:txBody>
      </p:sp>
      <p:pic>
        <p:nvPicPr>
          <p:cNvPr id="4" name="Picture 3"/>
          <p:cNvPicPr/>
          <p:nvPr/>
        </p:nvPicPr>
        <p:blipFill>
          <a:blip r:embed="rId2"/>
          <a:stretch>
            <a:fillRect/>
          </a:stretch>
        </p:blipFill>
        <p:spPr>
          <a:xfrm>
            <a:off x="1097280" y="1935253"/>
            <a:ext cx="10058400" cy="4321856"/>
          </a:xfrm>
          <a:prstGeom prst="rect">
            <a:avLst/>
          </a:prstGeom>
        </p:spPr>
      </p:pic>
    </p:spTree>
    <p:extLst>
      <p:ext uri="{BB962C8B-B14F-4D97-AF65-F5344CB8AC3E}">
        <p14:creationId xmlns:p14="http://schemas.microsoft.com/office/powerpoint/2010/main" val="30632492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Launch an Application </a:t>
            </a:r>
            <a:r>
              <a:rPr lang="en-US" sz="3600" b="1" dirty="0">
                <a:latin typeface="+mn-lt"/>
              </a:rPr>
              <a:t>AWS Elastic Beanstalk</a:t>
            </a:r>
            <a:endParaRPr lang="en-IN" sz="3600" b="1" dirty="0">
              <a:latin typeface="+mn-lt"/>
            </a:endParaRPr>
          </a:p>
        </p:txBody>
      </p:sp>
      <p:pic>
        <p:nvPicPr>
          <p:cNvPr id="4" name="Picture 3"/>
          <p:cNvPicPr/>
          <p:nvPr/>
        </p:nvPicPr>
        <p:blipFill>
          <a:blip r:embed="rId2"/>
          <a:stretch>
            <a:fillRect/>
          </a:stretch>
        </p:blipFill>
        <p:spPr>
          <a:xfrm>
            <a:off x="1097280" y="1883001"/>
            <a:ext cx="10058400" cy="4413296"/>
          </a:xfrm>
          <a:prstGeom prst="rect">
            <a:avLst/>
          </a:prstGeom>
        </p:spPr>
      </p:pic>
    </p:spTree>
    <p:extLst>
      <p:ext uri="{BB962C8B-B14F-4D97-AF65-F5344CB8AC3E}">
        <p14:creationId xmlns:p14="http://schemas.microsoft.com/office/powerpoint/2010/main" val="17318806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Launch an Application </a:t>
            </a:r>
            <a:r>
              <a:rPr lang="en-US" sz="3600" b="1" dirty="0">
                <a:latin typeface="+mn-lt"/>
              </a:rPr>
              <a:t>AWS Elastic Beanstalk</a:t>
            </a:r>
            <a:endParaRPr lang="en-IN" sz="3600" b="1" dirty="0">
              <a:latin typeface="+mn-lt"/>
            </a:endParaRPr>
          </a:p>
        </p:txBody>
      </p:sp>
      <p:pic>
        <p:nvPicPr>
          <p:cNvPr id="4" name="Picture 3"/>
          <p:cNvPicPr/>
          <p:nvPr/>
        </p:nvPicPr>
        <p:blipFill>
          <a:blip r:embed="rId2"/>
          <a:stretch>
            <a:fillRect/>
          </a:stretch>
        </p:blipFill>
        <p:spPr>
          <a:xfrm>
            <a:off x="1244690" y="1974441"/>
            <a:ext cx="9793423" cy="4374108"/>
          </a:xfrm>
          <a:prstGeom prst="rect">
            <a:avLst/>
          </a:prstGeom>
        </p:spPr>
      </p:pic>
    </p:spTree>
    <p:extLst>
      <p:ext uri="{BB962C8B-B14F-4D97-AF65-F5344CB8AC3E}">
        <p14:creationId xmlns:p14="http://schemas.microsoft.com/office/powerpoint/2010/main" val="16940646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Launch an Application </a:t>
            </a:r>
            <a:r>
              <a:rPr lang="en-US" sz="3600" b="1" dirty="0">
                <a:latin typeface="+mn-lt"/>
              </a:rPr>
              <a:t>AWS Elastic Beanstalk</a:t>
            </a:r>
            <a:endParaRPr lang="en-IN" sz="3600" b="1" dirty="0">
              <a:latin typeface="+mn-lt"/>
            </a:endParaRPr>
          </a:p>
        </p:txBody>
      </p:sp>
      <p:pic>
        <p:nvPicPr>
          <p:cNvPr id="4" name="Picture 3"/>
          <p:cNvPicPr/>
          <p:nvPr/>
        </p:nvPicPr>
        <p:blipFill>
          <a:blip r:embed="rId2"/>
          <a:stretch>
            <a:fillRect/>
          </a:stretch>
        </p:blipFill>
        <p:spPr>
          <a:xfrm>
            <a:off x="1283880" y="1883001"/>
            <a:ext cx="9871800" cy="4452485"/>
          </a:xfrm>
          <a:prstGeom prst="rect">
            <a:avLst/>
          </a:prstGeom>
        </p:spPr>
      </p:pic>
    </p:spTree>
    <p:extLst>
      <p:ext uri="{BB962C8B-B14F-4D97-AF65-F5344CB8AC3E}">
        <p14:creationId xmlns:p14="http://schemas.microsoft.com/office/powerpoint/2010/main" val="40608215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n-lt"/>
              </a:rPr>
              <a:t>Launch an Application </a:t>
            </a:r>
            <a:r>
              <a:rPr lang="en-US" sz="3600" b="1" dirty="0">
                <a:latin typeface="+mn-lt"/>
              </a:rPr>
              <a:t>AWS Elastic Beanstalk</a:t>
            </a:r>
            <a:endParaRPr lang="en-IN" sz="3600" b="1" dirty="0">
              <a:latin typeface="+mn-lt"/>
            </a:endParaRPr>
          </a:p>
        </p:txBody>
      </p:sp>
      <p:pic>
        <p:nvPicPr>
          <p:cNvPr id="4" name="Picture 3"/>
          <p:cNvPicPr/>
          <p:nvPr/>
        </p:nvPicPr>
        <p:blipFill>
          <a:blip r:embed="rId2"/>
          <a:stretch>
            <a:fillRect/>
          </a:stretch>
        </p:blipFill>
        <p:spPr>
          <a:xfrm>
            <a:off x="1283878" y="1869938"/>
            <a:ext cx="9780361" cy="4439422"/>
          </a:xfrm>
          <a:prstGeom prst="rect">
            <a:avLst/>
          </a:prstGeom>
        </p:spPr>
      </p:pic>
    </p:spTree>
    <p:extLst>
      <p:ext uri="{BB962C8B-B14F-4D97-AF65-F5344CB8AC3E}">
        <p14:creationId xmlns:p14="http://schemas.microsoft.com/office/powerpoint/2010/main" val="39719310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826930"/>
            <a:ext cx="10058400" cy="1450757"/>
          </a:xfrm>
        </p:spPr>
        <p:txBody>
          <a:bodyPr>
            <a:normAutofit/>
          </a:bodyPr>
          <a:lstStyle/>
          <a:p>
            <a:r>
              <a:rPr lang="en-IN" sz="4000" b="1" dirty="0"/>
              <a:t>AWS Cloud</a:t>
            </a:r>
            <a:r>
              <a:rPr lang="en-IN" sz="4000" dirty="0"/>
              <a:t/>
            </a:r>
            <a:br>
              <a:rPr lang="en-IN" sz="4000" dirty="0"/>
            </a:br>
            <a:endParaRPr lang="en-IN" sz="4000" dirty="0"/>
          </a:p>
        </p:txBody>
      </p:sp>
      <p:sp>
        <p:nvSpPr>
          <p:cNvPr id="3" name="Content Placeholder 2"/>
          <p:cNvSpPr>
            <a:spLocks noGrp="1"/>
          </p:cNvSpPr>
          <p:nvPr>
            <p:ph idx="1"/>
          </p:nvPr>
        </p:nvSpPr>
        <p:spPr/>
        <p:txBody>
          <a:bodyPr>
            <a:normAutofit fontScale="92500" lnSpcReduction="10000"/>
          </a:bodyPr>
          <a:lstStyle/>
          <a:p>
            <a:pPr algn="just">
              <a:lnSpc>
                <a:spcPct val="150000"/>
              </a:lnSpc>
              <a:buFont typeface="Wingdings" panose="05000000000000000000" pitchFamily="2" charset="2"/>
              <a:buChar char="§"/>
            </a:pPr>
            <a:r>
              <a:rPr lang="en-IN" dirty="0" smtClean="0"/>
              <a:t> Amazon </a:t>
            </a:r>
            <a:r>
              <a:rPr lang="en-IN" dirty="0"/>
              <a:t>Web Services (AWS) is the world’s most comprehensive and broadly adopted cloud platform, offering over 200 fully featured services from data centers globally. </a:t>
            </a:r>
            <a:endParaRPr lang="en-IN" dirty="0" smtClean="0"/>
          </a:p>
          <a:p>
            <a:pPr algn="just">
              <a:lnSpc>
                <a:spcPct val="150000"/>
              </a:lnSpc>
              <a:buFont typeface="Wingdings" panose="05000000000000000000" pitchFamily="2" charset="2"/>
              <a:buChar char="§"/>
            </a:pPr>
            <a:r>
              <a:rPr lang="en-IN" dirty="0" smtClean="0"/>
              <a:t>AWS is provider </a:t>
            </a:r>
            <a:r>
              <a:rPr lang="en-IN" dirty="0"/>
              <a:t>that enables on-demand services like compute, storage, networking, security, databases, etc. which can be accessed through the internet across the globe and the user is not required to manage or monitor these resources</a:t>
            </a:r>
            <a:r>
              <a:rPr lang="en-IN" dirty="0" smtClean="0"/>
              <a:t>.</a:t>
            </a:r>
          </a:p>
          <a:p>
            <a:pPr algn="just">
              <a:lnSpc>
                <a:spcPct val="150000"/>
              </a:lnSpc>
              <a:buFont typeface="Wingdings" panose="05000000000000000000" pitchFamily="2" charset="2"/>
              <a:buChar char="§"/>
            </a:pPr>
            <a:r>
              <a:rPr lang="en-IN" dirty="0" smtClean="0"/>
              <a:t> Amazon </a:t>
            </a:r>
            <a:r>
              <a:rPr lang="en-IN" dirty="0"/>
              <a:t>Web Services is a global leader in terms of Public Cloud market share and provides cloud solutions in 245 different countries across the globe. </a:t>
            </a:r>
            <a:endParaRPr lang="en-IN" dirty="0" smtClean="0"/>
          </a:p>
          <a:p>
            <a:pPr algn="just">
              <a:lnSpc>
                <a:spcPct val="150000"/>
              </a:lnSpc>
              <a:buFont typeface="Wingdings" panose="05000000000000000000" pitchFamily="2" charset="2"/>
              <a:buChar char="§"/>
            </a:pPr>
            <a:r>
              <a:rPr lang="en-US" dirty="0"/>
              <a:t> </a:t>
            </a:r>
            <a:endParaRPr lang="en-IN" dirty="0" smtClean="0"/>
          </a:p>
        </p:txBody>
      </p:sp>
    </p:spTree>
    <p:extLst>
      <p:ext uri="{BB962C8B-B14F-4D97-AF65-F5344CB8AC3E}">
        <p14:creationId xmlns:p14="http://schemas.microsoft.com/office/powerpoint/2010/main" val="25581329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9714" y="2311346"/>
            <a:ext cx="10058400" cy="1450757"/>
          </a:xfrm>
        </p:spPr>
        <p:txBody>
          <a:bodyPr/>
          <a:lstStyle/>
          <a:p>
            <a:pPr algn="ctr"/>
            <a:r>
              <a:rPr lang="en-US" b="1" dirty="0" smtClean="0">
                <a:latin typeface="+mn-lt"/>
              </a:rPr>
              <a:t>Thank You!!!</a:t>
            </a:r>
            <a:endParaRPr lang="en-IN" b="1" dirty="0">
              <a:latin typeface="+mn-lt"/>
            </a:endParaRPr>
          </a:p>
        </p:txBody>
      </p:sp>
    </p:spTree>
    <p:extLst>
      <p:ext uri="{BB962C8B-B14F-4D97-AF65-F5344CB8AC3E}">
        <p14:creationId xmlns:p14="http://schemas.microsoft.com/office/powerpoint/2010/main" val="565591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29948"/>
            <a:ext cx="10058400" cy="1450757"/>
          </a:xfrm>
        </p:spPr>
        <p:txBody>
          <a:bodyPr>
            <a:normAutofit/>
          </a:bodyPr>
          <a:lstStyle/>
          <a:p>
            <a:r>
              <a:rPr lang="en-IN" sz="4000" b="1" dirty="0"/>
              <a:t>AWS is the leading cloud platform</a:t>
            </a:r>
            <a:r>
              <a:rPr lang="en-IN" sz="4000" dirty="0"/>
              <a:t/>
            </a:r>
            <a:br>
              <a:rPr lang="en-IN" sz="4000" dirty="0"/>
            </a:br>
            <a:endParaRPr lang="en-IN" sz="4000" dirty="0"/>
          </a:p>
        </p:txBody>
      </p:sp>
      <p:sp>
        <p:nvSpPr>
          <p:cNvPr id="3" name="Content Placeholder 2"/>
          <p:cNvSpPr>
            <a:spLocks noGrp="1"/>
          </p:cNvSpPr>
          <p:nvPr>
            <p:ph idx="1"/>
          </p:nvPr>
        </p:nvSpPr>
        <p:spPr/>
        <p:txBody>
          <a:bodyPr/>
          <a:lstStyle/>
          <a:p>
            <a:pPr marL="749808" lvl="1" indent="-457200" algn="just">
              <a:lnSpc>
                <a:spcPct val="150000"/>
              </a:lnSpc>
              <a:buFont typeface="+mj-lt"/>
              <a:buAutoNum type="arabicPeriod"/>
            </a:pPr>
            <a:r>
              <a:rPr lang="en-IN" sz="2000" b="1" dirty="0"/>
              <a:t>Most functionality</a:t>
            </a:r>
            <a:endParaRPr lang="en-IN" sz="2000" dirty="0"/>
          </a:p>
          <a:p>
            <a:pPr marL="749808" lvl="1" indent="-457200" algn="just">
              <a:lnSpc>
                <a:spcPct val="150000"/>
              </a:lnSpc>
              <a:buFont typeface="+mj-lt"/>
              <a:buAutoNum type="arabicPeriod"/>
            </a:pPr>
            <a:r>
              <a:rPr lang="en-IN" sz="2000" b="1" dirty="0"/>
              <a:t>Largest community of customers and partners</a:t>
            </a:r>
            <a:endParaRPr lang="en-IN" sz="2000" dirty="0"/>
          </a:p>
          <a:p>
            <a:pPr marL="749808" lvl="1" indent="-457200" algn="just">
              <a:lnSpc>
                <a:spcPct val="150000"/>
              </a:lnSpc>
              <a:buFont typeface="+mj-lt"/>
              <a:buAutoNum type="arabicPeriod"/>
            </a:pPr>
            <a:r>
              <a:rPr lang="en-IN" sz="2000" b="1" dirty="0"/>
              <a:t>Most secure</a:t>
            </a:r>
            <a:endParaRPr lang="en-IN" sz="2000" dirty="0"/>
          </a:p>
          <a:p>
            <a:pPr marL="749808" lvl="1" indent="-457200" algn="just">
              <a:lnSpc>
                <a:spcPct val="150000"/>
              </a:lnSpc>
              <a:buFont typeface="+mj-lt"/>
              <a:buAutoNum type="arabicPeriod"/>
            </a:pPr>
            <a:r>
              <a:rPr lang="en-IN" sz="2000" b="1" dirty="0"/>
              <a:t>Fastest pace of </a:t>
            </a:r>
            <a:r>
              <a:rPr lang="en-IN" sz="2000" b="1" dirty="0" smtClean="0"/>
              <a:t>innovation</a:t>
            </a:r>
            <a:endParaRPr lang="en-IN" sz="2000" dirty="0"/>
          </a:p>
          <a:p>
            <a:pPr marL="749808" lvl="1" indent="-457200" algn="just">
              <a:lnSpc>
                <a:spcPct val="150000"/>
              </a:lnSpc>
              <a:buFont typeface="+mj-lt"/>
              <a:buAutoNum type="arabicPeriod"/>
            </a:pPr>
            <a:r>
              <a:rPr lang="en-IN" sz="2000" b="1" dirty="0"/>
              <a:t>Most proven operational expertise</a:t>
            </a:r>
            <a:endParaRPr lang="en-IN" sz="2000" dirty="0"/>
          </a:p>
          <a:p>
            <a:pPr algn="just">
              <a:lnSpc>
                <a:spcPct val="150000"/>
              </a:lnSpc>
            </a:pPr>
            <a:r>
              <a:rPr lang="en-IN" b="1" dirty="0"/>
              <a:t>Global network of AWS Regions</a:t>
            </a:r>
          </a:p>
          <a:p>
            <a:endParaRPr lang="en-IN" dirty="0"/>
          </a:p>
        </p:txBody>
      </p:sp>
    </p:spTree>
    <p:extLst>
      <p:ext uri="{BB962C8B-B14F-4D97-AF65-F5344CB8AC3E}">
        <p14:creationId xmlns:p14="http://schemas.microsoft.com/office/powerpoint/2010/main" val="2135334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813075"/>
            <a:ext cx="10058400" cy="1450757"/>
          </a:xfrm>
        </p:spPr>
        <p:txBody>
          <a:bodyPr>
            <a:normAutofit/>
          </a:bodyPr>
          <a:lstStyle/>
          <a:p>
            <a:r>
              <a:rPr lang="en-IN" sz="4000" b="1" dirty="0"/>
              <a:t>Benefits of Amazon Web Services</a:t>
            </a:r>
            <a:r>
              <a:rPr lang="en-IN" sz="4000" dirty="0"/>
              <a:t/>
            </a:r>
            <a:br>
              <a:rPr lang="en-IN" sz="4000" dirty="0"/>
            </a:br>
            <a:endParaRPr lang="en-IN" sz="4000" dirty="0"/>
          </a:p>
        </p:txBody>
      </p:sp>
      <p:sp>
        <p:nvSpPr>
          <p:cNvPr id="3" name="Content Placeholder 2"/>
          <p:cNvSpPr>
            <a:spLocks noGrp="1"/>
          </p:cNvSpPr>
          <p:nvPr>
            <p:ph idx="1"/>
          </p:nvPr>
        </p:nvSpPr>
        <p:spPr/>
        <p:txBody>
          <a:bodyPr>
            <a:normAutofit fontScale="92500" lnSpcReduction="10000"/>
          </a:bodyPr>
          <a:lstStyle/>
          <a:p>
            <a:pPr marL="749808" lvl="1" indent="-457200" algn="just">
              <a:lnSpc>
                <a:spcPct val="150000"/>
              </a:lnSpc>
              <a:buFont typeface="+mj-lt"/>
              <a:buAutoNum type="arabicPeriod"/>
            </a:pPr>
            <a:r>
              <a:rPr lang="en-IN" sz="2000" b="1" dirty="0"/>
              <a:t>AWS Pricing</a:t>
            </a:r>
            <a:endParaRPr lang="en-IN" sz="2000" dirty="0"/>
          </a:p>
          <a:p>
            <a:pPr marL="749808" lvl="1" indent="-457200" algn="just">
              <a:lnSpc>
                <a:spcPct val="150000"/>
              </a:lnSpc>
              <a:buFont typeface="+mj-lt"/>
              <a:buAutoNum type="arabicPeriod"/>
            </a:pPr>
            <a:r>
              <a:rPr lang="en-IN" sz="2000" b="1" dirty="0"/>
              <a:t>Zero Commitment</a:t>
            </a:r>
            <a:endParaRPr lang="en-IN" sz="2000" dirty="0"/>
          </a:p>
          <a:p>
            <a:pPr marL="749808" lvl="1" indent="-457200" algn="just">
              <a:lnSpc>
                <a:spcPct val="150000"/>
              </a:lnSpc>
              <a:buFont typeface="+mj-lt"/>
              <a:buAutoNum type="arabicPeriod"/>
            </a:pPr>
            <a:r>
              <a:rPr lang="en-IN" sz="2000" b="1" dirty="0"/>
              <a:t>Scalability and Procurement</a:t>
            </a:r>
            <a:endParaRPr lang="en-IN" sz="2000" dirty="0"/>
          </a:p>
          <a:p>
            <a:pPr marL="749808" lvl="1" indent="-457200" algn="just">
              <a:lnSpc>
                <a:spcPct val="150000"/>
              </a:lnSpc>
              <a:buFont typeface="+mj-lt"/>
              <a:buAutoNum type="arabicPeriod"/>
            </a:pPr>
            <a:r>
              <a:rPr lang="en-IN" sz="2000" b="1" dirty="0"/>
              <a:t>Security</a:t>
            </a:r>
            <a:endParaRPr lang="en-IN" sz="2000" dirty="0"/>
          </a:p>
          <a:p>
            <a:pPr marL="749808" lvl="1" indent="-457200" algn="just">
              <a:lnSpc>
                <a:spcPct val="150000"/>
              </a:lnSpc>
              <a:buFont typeface="+mj-lt"/>
              <a:buAutoNum type="arabicPeriod"/>
            </a:pPr>
            <a:r>
              <a:rPr lang="en-IN" sz="2000" b="1" dirty="0"/>
              <a:t>Flexible</a:t>
            </a:r>
            <a:endParaRPr lang="en-IN" sz="2000" dirty="0"/>
          </a:p>
          <a:p>
            <a:pPr marL="749808" lvl="1" indent="-457200" algn="just">
              <a:lnSpc>
                <a:spcPct val="150000"/>
              </a:lnSpc>
              <a:buFont typeface="+mj-lt"/>
              <a:buAutoNum type="arabicPeriod"/>
            </a:pPr>
            <a:r>
              <a:rPr lang="en-IN" sz="2000" b="1" dirty="0"/>
              <a:t>PaaS Offerings</a:t>
            </a:r>
            <a:endParaRPr lang="en-IN" sz="2000" dirty="0"/>
          </a:p>
          <a:p>
            <a:pPr marL="749808" lvl="1" indent="-457200" algn="just">
              <a:lnSpc>
                <a:spcPct val="150000"/>
              </a:lnSpc>
              <a:buFont typeface="+mj-lt"/>
              <a:buAutoNum type="arabicPeriod"/>
            </a:pPr>
            <a:r>
              <a:rPr lang="en-IN" sz="2000" b="1" dirty="0"/>
              <a:t>Adaptable</a:t>
            </a:r>
            <a:endParaRPr lang="en-IN" sz="2000" dirty="0"/>
          </a:p>
          <a:p>
            <a:pPr marL="749808" lvl="1" indent="-457200" algn="just">
              <a:lnSpc>
                <a:spcPct val="150000"/>
              </a:lnSpc>
              <a:buFont typeface="+mj-lt"/>
              <a:buAutoNum type="arabicPeriod"/>
            </a:pPr>
            <a:r>
              <a:rPr lang="en-IN" sz="2000" b="1" dirty="0" smtClean="0"/>
              <a:t>API</a:t>
            </a:r>
            <a:endParaRPr lang="en-IN" sz="2000" dirty="0"/>
          </a:p>
        </p:txBody>
      </p:sp>
    </p:spTree>
    <p:extLst>
      <p:ext uri="{BB962C8B-B14F-4D97-AF65-F5344CB8AC3E}">
        <p14:creationId xmlns:p14="http://schemas.microsoft.com/office/powerpoint/2010/main" val="3934100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99221"/>
            <a:ext cx="10058400" cy="1450757"/>
          </a:xfrm>
        </p:spPr>
        <p:txBody>
          <a:bodyPr>
            <a:normAutofit/>
          </a:bodyPr>
          <a:lstStyle/>
          <a:p>
            <a:r>
              <a:rPr lang="en-IN" sz="4000" b="1" dirty="0"/>
              <a:t>AWS Services</a:t>
            </a:r>
            <a:r>
              <a:rPr lang="en-IN" sz="4000" dirty="0"/>
              <a:t/>
            </a:r>
            <a:br>
              <a:rPr lang="en-IN" sz="4000" dirty="0"/>
            </a:br>
            <a:endParaRPr lang="en-IN" sz="4000" dirty="0"/>
          </a:p>
        </p:txBody>
      </p:sp>
      <p:sp>
        <p:nvSpPr>
          <p:cNvPr id="3" name="Content Placeholder 2"/>
          <p:cNvSpPr>
            <a:spLocks noGrp="1"/>
          </p:cNvSpPr>
          <p:nvPr>
            <p:ph idx="1"/>
          </p:nvPr>
        </p:nvSpPr>
        <p:spPr>
          <a:xfrm>
            <a:off x="1097280" y="1776460"/>
            <a:ext cx="10058400" cy="4638193"/>
          </a:xfrm>
        </p:spPr>
        <p:txBody>
          <a:bodyPr>
            <a:normAutofit fontScale="47500" lnSpcReduction="20000"/>
          </a:bodyPr>
          <a:lstStyle/>
          <a:p>
            <a:pPr lvl="0" algn="just">
              <a:lnSpc>
                <a:spcPct val="120000"/>
              </a:lnSpc>
              <a:buFont typeface="Wingdings" panose="05000000000000000000" pitchFamily="2" charset="2"/>
              <a:buChar char="§"/>
            </a:pPr>
            <a:r>
              <a:rPr lang="en-IN" sz="4000" dirty="0" smtClean="0"/>
              <a:t>AWS computer services</a:t>
            </a:r>
          </a:p>
          <a:p>
            <a:pPr lvl="0" algn="just">
              <a:lnSpc>
                <a:spcPct val="120000"/>
              </a:lnSpc>
              <a:buFont typeface="Wingdings" panose="05000000000000000000" pitchFamily="2" charset="2"/>
              <a:buChar char="§"/>
            </a:pPr>
            <a:r>
              <a:rPr lang="en-IN" sz="4000" dirty="0" smtClean="0"/>
              <a:t>Storage</a:t>
            </a:r>
          </a:p>
          <a:p>
            <a:pPr lvl="0" algn="just">
              <a:lnSpc>
                <a:spcPct val="120000"/>
              </a:lnSpc>
              <a:buFont typeface="Wingdings" panose="05000000000000000000" pitchFamily="2" charset="2"/>
              <a:buChar char="§"/>
            </a:pPr>
            <a:r>
              <a:rPr lang="en-IN" sz="4000" dirty="0" smtClean="0"/>
              <a:t>Databases services</a:t>
            </a:r>
          </a:p>
          <a:p>
            <a:pPr lvl="0" algn="just">
              <a:lnSpc>
                <a:spcPct val="120000"/>
              </a:lnSpc>
              <a:buFont typeface="Wingdings" panose="05000000000000000000" pitchFamily="2" charset="2"/>
              <a:buChar char="§"/>
            </a:pPr>
            <a:r>
              <a:rPr lang="en-IN" sz="4000" dirty="0" smtClean="0"/>
              <a:t>Security services</a:t>
            </a:r>
          </a:p>
          <a:p>
            <a:pPr lvl="0" algn="just">
              <a:lnSpc>
                <a:spcPct val="120000"/>
              </a:lnSpc>
              <a:buFont typeface="Wingdings" panose="05000000000000000000" pitchFamily="2" charset="2"/>
              <a:buChar char="§"/>
            </a:pPr>
            <a:r>
              <a:rPr lang="en-IN" sz="4000" dirty="0" smtClean="0"/>
              <a:t>Analytics</a:t>
            </a:r>
          </a:p>
          <a:p>
            <a:pPr lvl="0" algn="just">
              <a:lnSpc>
                <a:spcPct val="120000"/>
              </a:lnSpc>
              <a:buFont typeface="Wingdings" panose="05000000000000000000" pitchFamily="2" charset="2"/>
              <a:buChar char="§"/>
            </a:pPr>
            <a:r>
              <a:rPr lang="en-IN" sz="4000" dirty="0" smtClean="0"/>
              <a:t>Developer tools</a:t>
            </a:r>
          </a:p>
          <a:p>
            <a:pPr lvl="0" algn="just">
              <a:lnSpc>
                <a:spcPct val="120000"/>
              </a:lnSpc>
              <a:buFont typeface="Wingdings" panose="05000000000000000000" pitchFamily="2" charset="2"/>
              <a:buChar char="§"/>
            </a:pPr>
            <a:r>
              <a:rPr lang="en-IN" sz="4000" dirty="0" smtClean="0"/>
              <a:t>Deployment and management</a:t>
            </a:r>
          </a:p>
          <a:p>
            <a:pPr lvl="0" algn="just">
              <a:lnSpc>
                <a:spcPct val="120000"/>
              </a:lnSpc>
              <a:buFont typeface="Wingdings" panose="05000000000000000000" pitchFamily="2" charset="2"/>
              <a:buChar char="§"/>
            </a:pPr>
            <a:r>
              <a:rPr lang="en-IN" sz="4000" dirty="0" smtClean="0"/>
              <a:t>Mobile services</a:t>
            </a:r>
          </a:p>
          <a:p>
            <a:pPr lvl="0" algn="just">
              <a:lnSpc>
                <a:spcPct val="120000"/>
              </a:lnSpc>
              <a:buFont typeface="Wingdings" panose="05000000000000000000" pitchFamily="2" charset="2"/>
              <a:buChar char="§"/>
            </a:pPr>
            <a:r>
              <a:rPr lang="en-IN" sz="4000" dirty="0" smtClean="0"/>
              <a:t>Internet of Things</a:t>
            </a:r>
          </a:p>
          <a:p>
            <a:pPr lvl="0" algn="just">
              <a:lnSpc>
                <a:spcPct val="120000"/>
              </a:lnSpc>
              <a:buFont typeface="Wingdings" panose="05000000000000000000" pitchFamily="2" charset="2"/>
              <a:buChar char="§"/>
            </a:pPr>
            <a:r>
              <a:rPr lang="en-IN" sz="4000" dirty="0" smtClean="0"/>
              <a:t>Migration</a:t>
            </a:r>
          </a:p>
          <a:p>
            <a:endParaRPr lang="en-IN" dirty="0"/>
          </a:p>
        </p:txBody>
      </p:sp>
    </p:spTree>
    <p:extLst>
      <p:ext uri="{BB962C8B-B14F-4D97-AF65-F5344CB8AC3E}">
        <p14:creationId xmlns:p14="http://schemas.microsoft.com/office/powerpoint/2010/main" val="1167021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78EB64D36ACA4A845053374A3D1041" ma:contentTypeVersion="13" ma:contentTypeDescription="Create a new document." ma:contentTypeScope="" ma:versionID="528672eec9f1eff2c8bd2c1fc900d322">
  <xsd:schema xmlns:xsd="http://www.w3.org/2001/XMLSchema" xmlns:xs="http://www.w3.org/2001/XMLSchema" xmlns:p="http://schemas.microsoft.com/office/2006/metadata/properties" xmlns:ns2="465dc08a-f04f-4ae4-b365-d8cae2c3762e" xmlns:ns3="674c0c5a-6fc0-48bc-956a-8546cef50bfc" targetNamespace="http://schemas.microsoft.com/office/2006/metadata/properties" ma:root="true" ma:fieldsID="655a1e9616a5a023ed6752ada06174f7" ns2:_="" ns3:_="">
    <xsd:import namespace="465dc08a-f04f-4ae4-b365-d8cae2c3762e"/>
    <xsd:import namespace="674c0c5a-6fc0-48bc-956a-8546cef50b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5dc08a-f04f-4ae4-b365-d8cae2c376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4c0c5a-6fc0-48bc-956a-8546cef50bf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681213-5E8B-4C4E-9A18-6AE7E539C32F}"/>
</file>

<file path=customXml/itemProps2.xml><?xml version="1.0" encoding="utf-8"?>
<ds:datastoreItem xmlns:ds="http://schemas.openxmlformats.org/officeDocument/2006/customXml" ds:itemID="{C3322709-68AD-450D-90BB-112650699B1A}"/>
</file>

<file path=customXml/itemProps3.xml><?xml version="1.0" encoding="utf-8"?>
<ds:datastoreItem xmlns:ds="http://schemas.openxmlformats.org/officeDocument/2006/customXml" ds:itemID="{699CFD01-EF0A-4CA7-A912-D3D6CFA44F1C}"/>
</file>

<file path=docProps/app.xml><?xml version="1.0" encoding="utf-8"?>
<Properties xmlns="http://schemas.openxmlformats.org/officeDocument/2006/extended-properties" xmlns:vt="http://schemas.openxmlformats.org/officeDocument/2006/docPropsVTypes">
  <Template>Retrospect</Template>
  <TotalTime>490</TotalTime>
  <Words>1426</Words>
  <Application>Microsoft Office PowerPoint</Application>
  <PresentationFormat>Widescreen</PresentationFormat>
  <Paragraphs>214</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Times New Roman</vt:lpstr>
      <vt:lpstr>Wingdings</vt:lpstr>
      <vt:lpstr>Retrospect</vt:lpstr>
      <vt:lpstr>Unit VI </vt:lpstr>
      <vt:lpstr>What is Cloud Computing?</vt:lpstr>
      <vt:lpstr>Why Cloud Computing? </vt:lpstr>
      <vt:lpstr>Cloud computing service providers </vt:lpstr>
      <vt:lpstr>Cloud Services </vt:lpstr>
      <vt:lpstr>AWS Cloud </vt:lpstr>
      <vt:lpstr>AWS is the leading cloud platform </vt:lpstr>
      <vt:lpstr>Benefits of Amazon Web Services </vt:lpstr>
      <vt:lpstr>AWS Services </vt:lpstr>
      <vt:lpstr>Create AWS Free Tier Account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AWS Elastic Compute</vt:lpstr>
      <vt:lpstr>Features of AWS EC2</vt:lpstr>
      <vt:lpstr>AWS EC2 Benefits</vt:lpstr>
      <vt:lpstr>Create EC2 Instance</vt:lpstr>
      <vt:lpstr>Create EC2 Instance</vt:lpstr>
      <vt:lpstr>Create EC2 Instance</vt:lpstr>
      <vt:lpstr>Create EC2 Instance</vt:lpstr>
      <vt:lpstr>Create EC2 Instance</vt:lpstr>
      <vt:lpstr>Create EC2 Instance</vt:lpstr>
      <vt:lpstr>Create EC2 Instance</vt:lpstr>
      <vt:lpstr>Create EC2 Instance</vt:lpstr>
      <vt:lpstr>Create EC2 Instance</vt:lpstr>
      <vt:lpstr>Create EC2 Instance</vt:lpstr>
      <vt:lpstr>Create EC2 Instance</vt:lpstr>
      <vt:lpstr>AWS Elastic Load Balancer</vt:lpstr>
      <vt:lpstr>Benefits of ELB</vt:lpstr>
      <vt:lpstr>Load balancer types</vt:lpstr>
      <vt:lpstr>Application Load Balancer</vt:lpstr>
      <vt:lpstr>Network Load Balancer</vt:lpstr>
      <vt:lpstr>Classic Load Balancer</vt:lpstr>
      <vt:lpstr>Gateway Load Balancers</vt:lpstr>
      <vt:lpstr>AWS Virtual Private Cloud (VPC)</vt:lpstr>
      <vt:lpstr>Components of VPC</vt:lpstr>
      <vt:lpstr>Components of VPC</vt:lpstr>
      <vt:lpstr>AWS Storage</vt:lpstr>
      <vt:lpstr>Storage offered by AWS</vt:lpstr>
      <vt:lpstr>Amazon S3 Bucket</vt:lpstr>
      <vt:lpstr>Creating Amazon S3 Bucket</vt:lpstr>
      <vt:lpstr>Creating Amazon S3 Bucket</vt:lpstr>
      <vt:lpstr>Creating Amazon S3 Bucket</vt:lpstr>
      <vt:lpstr>Creating Amazon S3 Bucket</vt:lpstr>
      <vt:lpstr>Creating Amazon S3 Bucket</vt:lpstr>
      <vt:lpstr>Deploy Website or Web Application on AWS</vt:lpstr>
      <vt:lpstr>AWS Elastic Beanstalk</vt:lpstr>
      <vt:lpstr>Benefits AWS Elastic Beanstalk</vt:lpstr>
      <vt:lpstr>Launch an Application AWS Elastic Beanstalk</vt:lpstr>
      <vt:lpstr>Launch an Application AWS Elastic Beanstalk</vt:lpstr>
      <vt:lpstr>Launch an Application AWS Elastic Beanstalk</vt:lpstr>
      <vt:lpstr>Launch an Application AWS Elastic Beanstalk</vt:lpstr>
      <vt:lpstr>Launch an Application AWS Elastic Beanstalk</vt:lpstr>
      <vt:lpstr>Launch an Application AWS Elastic Beanstalk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VI </dc:title>
  <dc:creator>ASDTL</dc:creator>
  <cp:lastModifiedBy>ASDTL</cp:lastModifiedBy>
  <cp:revision>66</cp:revision>
  <dcterms:created xsi:type="dcterms:W3CDTF">2022-04-01T05:17:40Z</dcterms:created>
  <dcterms:modified xsi:type="dcterms:W3CDTF">2022-04-05T10:11:04Z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0x010100EB78EB64D36ACA4A845053374A3D1041</vt:lpwstr>
  </property>
</Properties>
</file>